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9"/>
  </p:notesMasterIdLst>
  <p:sldIdLst>
    <p:sldId id="262" r:id="rId2"/>
    <p:sldId id="258" r:id="rId3"/>
    <p:sldId id="264" r:id="rId4"/>
    <p:sldId id="261" r:id="rId5"/>
    <p:sldId id="271" r:id="rId6"/>
    <p:sldId id="278" r:id="rId7"/>
    <p:sldId id="265" r:id="rId8"/>
    <p:sldId id="274" r:id="rId9"/>
    <p:sldId id="272" r:id="rId10"/>
    <p:sldId id="275" r:id="rId11"/>
    <p:sldId id="273" r:id="rId12"/>
    <p:sldId id="269" r:id="rId13"/>
    <p:sldId id="289" r:id="rId14"/>
    <p:sldId id="290" r:id="rId15"/>
    <p:sldId id="291" r:id="rId16"/>
    <p:sldId id="292" r:id="rId17"/>
    <p:sldId id="293" r:id="rId18"/>
    <p:sldId id="294" r:id="rId19"/>
    <p:sldId id="298" r:id="rId20"/>
    <p:sldId id="295" r:id="rId21"/>
    <p:sldId id="299" r:id="rId22"/>
    <p:sldId id="288" r:id="rId23"/>
    <p:sldId id="286" r:id="rId24"/>
    <p:sldId id="277" r:id="rId25"/>
    <p:sldId id="287" r:id="rId26"/>
    <p:sldId id="268" r:id="rId27"/>
    <p:sldId id="283" r:id="rId28"/>
    <p:sldId id="284" r:id="rId29"/>
    <p:sldId id="285" r:id="rId30"/>
    <p:sldId id="279" r:id="rId31"/>
    <p:sldId id="267" r:id="rId32"/>
    <p:sldId id="281" r:id="rId33"/>
    <p:sldId id="282" r:id="rId34"/>
    <p:sldId id="266" r:id="rId35"/>
    <p:sldId id="270" r:id="rId36"/>
    <p:sldId id="297" r:id="rId37"/>
    <p:sldId id="25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4656"/>
    <a:srgbClr val="F3F6FB"/>
    <a:srgbClr val="FFFFFF"/>
    <a:srgbClr val="FDF9F9"/>
    <a:srgbClr val="FCE3FD"/>
    <a:srgbClr val="FBB3F6"/>
    <a:srgbClr val="F6F8FC"/>
    <a:srgbClr val="F3ECE8"/>
    <a:srgbClr val="FCF6F6"/>
    <a:srgbClr val="F4D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2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12553-C22A-4632-A9C2-3A3642B71890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BAAF-5AA6-41C4-919C-C1A8778DE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9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587D74-2964-48AA-8925-2600B63E60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5F5B2D-15D8-4079-8A23-14444B0C1142}"/>
              </a:ext>
            </a:extLst>
          </p:cNvPr>
          <p:cNvCxnSpPr/>
          <p:nvPr userDrawn="1"/>
        </p:nvCxnSpPr>
        <p:spPr>
          <a:xfrm>
            <a:off x="138545" y="0"/>
            <a:ext cx="96982" cy="55418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59ADBA-8B46-48B3-9AA5-AC70F49C8805}"/>
              </a:ext>
            </a:extLst>
          </p:cNvPr>
          <p:cNvCxnSpPr/>
          <p:nvPr userDrawn="1"/>
        </p:nvCxnSpPr>
        <p:spPr>
          <a:xfrm flipH="1">
            <a:off x="0" y="0"/>
            <a:ext cx="831273" cy="74814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F04ADA-CF16-4246-93C3-0933A7745DAC}"/>
              </a:ext>
            </a:extLst>
          </p:cNvPr>
          <p:cNvCxnSpPr/>
          <p:nvPr userDrawn="1"/>
        </p:nvCxnSpPr>
        <p:spPr>
          <a:xfrm>
            <a:off x="235527" y="554182"/>
            <a:ext cx="3006437" cy="25908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4BE995-AB68-437D-AD15-E7B350A902FE}"/>
              </a:ext>
            </a:extLst>
          </p:cNvPr>
          <p:cNvCxnSpPr/>
          <p:nvPr userDrawn="1"/>
        </p:nvCxnSpPr>
        <p:spPr>
          <a:xfrm>
            <a:off x="1080655" y="0"/>
            <a:ext cx="845127" cy="8866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885B8C-3121-4211-81A4-6C5A46C7097C}"/>
              </a:ext>
            </a:extLst>
          </p:cNvPr>
          <p:cNvCxnSpPr/>
          <p:nvPr userDrawn="1"/>
        </p:nvCxnSpPr>
        <p:spPr>
          <a:xfrm flipH="1">
            <a:off x="595745" y="886691"/>
            <a:ext cx="1330037" cy="193963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735DA-6236-4AF9-81D0-B5C810034B85}"/>
              </a:ext>
            </a:extLst>
          </p:cNvPr>
          <p:cNvCxnSpPr/>
          <p:nvPr userDrawn="1"/>
        </p:nvCxnSpPr>
        <p:spPr>
          <a:xfrm>
            <a:off x="0" y="2493818"/>
            <a:ext cx="581891" cy="31865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D773D6C-208E-49FC-A956-29CC2F4A17FA}"/>
              </a:ext>
            </a:extLst>
          </p:cNvPr>
          <p:cNvCxnSpPr/>
          <p:nvPr userDrawn="1"/>
        </p:nvCxnSpPr>
        <p:spPr>
          <a:xfrm flipH="1">
            <a:off x="1925782" y="0"/>
            <a:ext cx="914400" cy="8866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F6E880-F0EE-47AD-8002-680FC36EB4D9}"/>
              </a:ext>
            </a:extLst>
          </p:cNvPr>
          <p:cNvCxnSpPr/>
          <p:nvPr userDrawn="1"/>
        </p:nvCxnSpPr>
        <p:spPr>
          <a:xfrm flipH="1">
            <a:off x="0" y="2812473"/>
            <a:ext cx="581891" cy="7620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EC7D3E-6B8E-4C50-BD7D-B915519F190D}"/>
              </a:ext>
            </a:extLst>
          </p:cNvPr>
          <p:cNvCxnSpPr/>
          <p:nvPr userDrawn="1"/>
        </p:nvCxnSpPr>
        <p:spPr>
          <a:xfrm flipV="1">
            <a:off x="581891" y="1302327"/>
            <a:ext cx="2521527" cy="15240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CE96C81-89E8-48F6-9A29-7BE3FAF8404D}"/>
              </a:ext>
            </a:extLst>
          </p:cNvPr>
          <p:cNvCxnSpPr/>
          <p:nvPr userDrawn="1"/>
        </p:nvCxnSpPr>
        <p:spPr>
          <a:xfrm>
            <a:off x="2840182" y="0"/>
            <a:ext cx="277091" cy="133003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17E1CD-7AF2-4643-8D13-27C85E5CE86F}"/>
              </a:ext>
            </a:extLst>
          </p:cNvPr>
          <p:cNvCxnSpPr/>
          <p:nvPr userDrawn="1"/>
        </p:nvCxnSpPr>
        <p:spPr>
          <a:xfrm>
            <a:off x="3768436" y="0"/>
            <a:ext cx="748146" cy="221672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EAE00D1-0DAB-4580-BFB4-AF75E7188919}"/>
              </a:ext>
            </a:extLst>
          </p:cNvPr>
          <p:cNvCxnSpPr/>
          <p:nvPr userDrawn="1"/>
        </p:nvCxnSpPr>
        <p:spPr>
          <a:xfrm>
            <a:off x="4710545" y="0"/>
            <a:ext cx="1163782" cy="188421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EFAE7A-0639-4D49-8D85-7EE8BD6CD03A}"/>
              </a:ext>
            </a:extLst>
          </p:cNvPr>
          <p:cNvCxnSpPr/>
          <p:nvPr userDrawn="1"/>
        </p:nvCxnSpPr>
        <p:spPr>
          <a:xfrm>
            <a:off x="7232073" y="0"/>
            <a:ext cx="110836" cy="11083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CD1C0C-F2E8-4C78-A660-7B6B9A50F0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022764" y="110836"/>
            <a:ext cx="5320145" cy="39624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32CCAD3-AC40-46A2-BD3F-8D3605AC0B8F}"/>
              </a:ext>
            </a:extLst>
          </p:cNvPr>
          <p:cNvCxnSpPr/>
          <p:nvPr userDrawn="1"/>
        </p:nvCxnSpPr>
        <p:spPr>
          <a:xfrm>
            <a:off x="5458691" y="0"/>
            <a:ext cx="415636" cy="188421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F4B3AF1-C140-4A97-931C-884BAB231B83}"/>
              </a:ext>
            </a:extLst>
          </p:cNvPr>
          <p:cNvCxnSpPr/>
          <p:nvPr userDrawn="1"/>
        </p:nvCxnSpPr>
        <p:spPr>
          <a:xfrm flipV="1">
            <a:off x="3103418" y="0"/>
            <a:ext cx="1413164" cy="133003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6C9A126-0F47-4441-B62E-86522842B73B}"/>
              </a:ext>
            </a:extLst>
          </p:cNvPr>
          <p:cNvCxnSpPr/>
          <p:nvPr userDrawn="1"/>
        </p:nvCxnSpPr>
        <p:spPr>
          <a:xfrm flipV="1">
            <a:off x="3103418" y="110836"/>
            <a:ext cx="4239491" cy="11914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775340E-C1BA-4FC3-8FCF-5F3A48D37DC3}"/>
              </a:ext>
            </a:extLst>
          </p:cNvPr>
          <p:cNvCxnSpPr/>
          <p:nvPr userDrawn="1"/>
        </p:nvCxnSpPr>
        <p:spPr>
          <a:xfrm>
            <a:off x="3103418" y="1316182"/>
            <a:ext cx="2770909" cy="5818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F0A5834-E518-44EE-93FE-9999839D35CB}"/>
              </a:ext>
            </a:extLst>
          </p:cNvPr>
          <p:cNvCxnSpPr/>
          <p:nvPr userDrawn="1"/>
        </p:nvCxnSpPr>
        <p:spPr>
          <a:xfrm>
            <a:off x="4516582" y="2216727"/>
            <a:ext cx="540327" cy="110836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1E6A15-3F20-4C2A-BAB2-89183A71BD8A}"/>
              </a:ext>
            </a:extLst>
          </p:cNvPr>
          <p:cNvCxnSpPr/>
          <p:nvPr userDrawn="1"/>
        </p:nvCxnSpPr>
        <p:spPr>
          <a:xfrm>
            <a:off x="595745" y="2826327"/>
            <a:ext cx="1427019" cy="124690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07FA50-3948-4603-8E0A-47DBE764516B}"/>
              </a:ext>
            </a:extLst>
          </p:cNvPr>
          <p:cNvCxnSpPr/>
          <p:nvPr userDrawn="1"/>
        </p:nvCxnSpPr>
        <p:spPr>
          <a:xfrm flipH="1">
            <a:off x="0" y="4059382"/>
            <a:ext cx="2022764" cy="131618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A4D397-0361-471F-A667-DC7D7727C191}"/>
              </a:ext>
            </a:extLst>
          </p:cNvPr>
          <p:cNvCxnSpPr>
            <a:cxnSpLocks/>
          </p:cNvCxnSpPr>
          <p:nvPr userDrawn="1"/>
        </p:nvCxnSpPr>
        <p:spPr>
          <a:xfrm>
            <a:off x="3131128" y="1316182"/>
            <a:ext cx="2964872" cy="310341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9825211-CE6F-4DAC-98CB-51563C6E68BE}"/>
              </a:ext>
            </a:extLst>
          </p:cNvPr>
          <p:cNvCxnSpPr/>
          <p:nvPr userDrawn="1"/>
        </p:nvCxnSpPr>
        <p:spPr>
          <a:xfrm>
            <a:off x="2022764" y="4059382"/>
            <a:ext cx="1745672" cy="247996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33972EE-2D20-4C25-8332-EFC92DD7827B}"/>
              </a:ext>
            </a:extLst>
          </p:cNvPr>
          <p:cNvCxnSpPr/>
          <p:nvPr userDrawn="1"/>
        </p:nvCxnSpPr>
        <p:spPr>
          <a:xfrm flipH="1" flipV="1">
            <a:off x="0" y="3726873"/>
            <a:ext cx="2022764" cy="34636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0D28FA-FFB0-4D65-A44C-9F0C18C1B2E0}"/>
              </a:ext>
            </a:extLst>
          </p:cNvPr>
          <p:cNvCxnSpPr/>
          <p:nvPr userDrawn="1"/>
        </p:nvCxnSpPr>
        <p:spPr>
          <a:xfrm flipV="1">
            <a:off x="0" y="3144982"/>
            <a:ext cx="3241964" cy="5680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4C5AE88-FA7B-4261-A59B-87A16B5AFECA}"/>
              </a:ext>
            </a:extLst>
          </p:cNvPr>
          <p:cNvCxnSpPr>
            <a:cxnSpLocks/>
          </p:cNvCxnSpPr>
          <p:nvPr userDrawn="1"/>
        </p:nvCxnSpPr>
        <p:spPr>
          <a:xfrm>
            <a:off x="2369128" y="1745674"/>
            <a:ext cx="1177636" cy="120534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6D7DE12-3F4C-45C0-987B-D279307E99AC}"/>
              </a:ext>
            </a:extLst>
          </p:cNvPr>
          <p:cNvCxnSpPr/>
          <p:nvPr userDrawn="1"/>
        </p:nvCxnSpPr>
        <p:spPr>
          <a:xfrm>
            <a:off x="3546764" y="2951018"/>
            <a:ext cx="2549236" cy="146858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162C079-DE3B-4C2B-BA0E-820B4ACCF956}"/>
              </a:ext>
            </a:extLst>
          </p:cNvPr>
          <p:cNvCxnSpPr/>
          <p:nvPr userDrawn="1"/>
        </p:nvCxnSpPr>
        <p:spPr>
          <a:xfrm flipH="1">
            <a:off x="5056909" y="1884218"/>
            <a:ext cx="817418" cy="144087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A4FF9F1-49C9-4358-B358-59D265832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391891" y="1911928"/>
            <a:ext cx="1476770" cy="70658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A8294E8-FE73-40F4-A044-99AEC6B0E83E}"/>
              </a:ext>
            </a:extLst>
          </p:cNvPr>
          <p:cNvCxnSpPr/>
          <p:nvPr userDrawn="1"/>
        </p:nvCxnSpPr>
        <p:spPr>
          <a:xfrm flipH="1">
            <a:off x="0" y="4073236"/>
            <a:ext cx="2022764" cy="56803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F9E7C5-89C2-4B95-AD01-1D8B879BF470}"/>
              </a:ext>
            </a:extLst>
          </p:cNvPr>
          <p:cNvCxnSpPr/>
          <p:nvPr userDrawn="1"/>
        </p:nvCxnSpPr>
        <p:spPr>
          <a:xfrm flipH="1" flipV="1">
            <a:off x="0" y="3713019"/>
            <a:ext cx="1676400" cy="193963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CBBE75-70BD-46E4-BFDC-732DC71C0F02}"/>
              </a:ext>
            </a:extLst>
          </p:cNvPr>
          <p:cNvCxnSpPr/>
          <p:nvPr userDrawn="1"/>
        </p:nvCxnSpPr>
        <p:spPr>
          <a:xfrm flipH="1">
            <a:off x="1233054" y="5642579"/>
            <a:ext cx="443346" cy="118392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2F2A7B7-25CA-4419-9070-C8495D90FAD2}"/>
              </a:ext>
            </a:extLst>
          </p:cNvPr>
          <p:cNvCxnSpPr/>
          <p:nvPr userDrawn="1"/>
        </p:nvCxnSpPr>
        <p:spPr>
          <a:xfrm>
            <a:off x="1676400" y="5652655"/>
            <a:ext cx="2840182" cy="120534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E05225B-4CB0-44C8-8A09-7B74F3E8203C}"/>
              </a:ext>
            </a:extLst>
          </p:cNvPr>
          <p:cNvCxnSpPr/>
          <p:nvPr userDrawn="1"/>
        </p:nvCxnSpPr>
        <p:spPr>
          <a:xfrm flipH="1">
            <a:off x="5278582" y="4419600"/>
            <a:ext cx="817418" cy="211974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5BEAD7A-9B17-43EC-933B-966D093E284E}"/>
              </a:ext>
            </a:extLst>
          </p:cNvPr>
          <p:cNvCxnSpPr/>
          <p:nvPr userDrawn="1"/>
        </p:nvCxnSpPr>
        <p:spPr>
          <a:xfrm flipH="1">
            <a:off x="4073236" y="3325091"/>
            <a:ext cx="983673" cy="12192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45AA2B-9400-41D6-AC55-28E6C372FCF9}"/>
              </a:ext>
            </a:extLst>
          </p:cNvPr>
          <p:cNvCxnSpPr/>
          <p:nvPr userDrawn="1"/>
        </p:nvCxnSpPr>
        <p:spPr>
          <a:xfrm>
            <a:off x="3241964" y="3144982"/>
            <a:ext cx="2036618" cy="339436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94B255-2050-4969-A625-27710747CD60}"/>
              </a:ext>
            </a:extLst>
          </p:cNvPr>
          <p:cNvCxnSpPr/>
          <p:nvPr userDrawn="1"/>
        </p:nvCxnSpPr>
        <p:spPr>
          <a:xfrm flipH="1">
            <a:off x="4239491" y="6539345"/>
            <a:ext cx="1039091" cy="31865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96CF9B5-2635-45A2-B9CD-C02E2B796D5A}"/>
              </a:ext>
            </a:extLst>
          </p:cNvPr>
          <p:cNvCxnSpPr/>
          <p:nvPr userDrawn="1"/>
        </p:nvCxnSpPr>
        <p:spPr>
          <a:xfrm>
            <a:off x="0" y="5541818"/>
            <a:ext cx="1537855" cy="131618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4EA7518-F927-46B1-BFE9-3DAC655B7E51}"/>
              </a:ext>
            </a:extLst>
          </p:cNvPr>
          <p:cNvCxnSpPr/>
          <p:nvPr userDrawn="1"/>
        </p:nvCxnSpPr>
        <p:spPr>
          <a:xfrm flipH="1">
            <a:off x="2507673" y="4558146"/>
            <a:ext cx="1565563" cy="142701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10403F9-F146-4AFE-97C7-8ED1262ABD90}"/>
              </a:ext>
            </a:extLst>
          </p:cNvPr>
          <p:cNvCxnSpPr/>
          <p:nvPr userDrawn="1"/>
        </p:nvCxnSpPr>
        <p:spPr>
          <a:xfrm flipH="1">
            <a:off x="2272145" y="5971309"/>
            <a:ext cx="235528" cy="8866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A8E127-7B9B-4C9B-8D03-3292A1FDDA11}"/>
              </a:ext>
            </a:extLst>
          </p:cNvPr>
          <p:cNvCxnSpPr/>
          <p:nvPr userDrawn="1"/>
        </p:nvCxnSpPr>
        <p:spPr>
          <a:xfrm flipV="1">
            <a:off x="942109" y="4184073"/>
            <a:ext cx="2452255" cy="6096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BB134C4-1518-4F60-BA38-D2D0729D074E}"/>
              </a:ext>
            </a:extLst>
          </p:cNvPr>
          <p:cNvCxnSpPr/>
          <p:nvPr userDrawn="1"/>
        </p:nvCxnSpPr>
        <p:spPr>
          <a:xfrm>
            <a:off x="595745" y="2812473"/>
            <a:ext cx="2812473" cy="138545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14DDB07-65D7-441F-BED3-DA5F58752861}"/>
              </a:ext>
            </a:extLst>
          </p:cNvPr>
          <p:cNvCxnSpPr/>
          <p:nvPr userDrawn="1"/>
        </p:nvCxnSpPr>
        <p:spPr>
          <a:xfrm flipH="1">
            <a:off x="3394364" y="3325091"/>
            <a:ext cx="1662545" cy="85898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A5184C-6584-434E-9E96-63C83BBD0A07}"/>
              </a:ext>
            </a:extLst>
          </p:cNvPr>
          <p:cNvCxnSpPr/>
          <p:nvPr userDrawn="1"/>
        </p:nvCxnSpPr>
        <p:spPr>
          <a:xfrm>
            <a:off x="3394364" y="4184073"/>
            <a:ext cx="374072" cy="235527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CC4E908-F8EB-4498-A3B7-8F0686B05415}"/>
              </a:ext>
            </a:extLst>
          </p:cNvPr>
          <p:cNvCxnSpPr/>
          <p:nvPr userDrawn="1"/>
        </p:nvCxnSpPr>
        <p:spPr>
          <a:xfrm flipH="1">
            <a:off x="4239491" y="4419600"/>
            <a:ext cx="1856509" cy="24384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C6355B7-B0DB-4037-AABC-9D31F9354D4C}"/>
              </a:ext>
            </a:extLst>
          </p:cNvPr>
          <p:cNvCxnSpPr>
            <a:cxnSpLocks/>
          </p:cNvCxnSpPr>
          <p:nvPr userDrawn="1"/>
        </p:nvCxnSpPr>
        <p:spPr>
          <a:xfrm flipH="1">
            <a:off x="3214258" y="4419600"/>
            <a:ext cx="2895597" cy="13438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C4456C6-0F7F-4D57-A70E-31D4960079FC}"/>
              </a:ext>
            </a:extLst>
          </p:cNvPr>
          <p:cNvCxnSpPr/>
          <p:nvPr userDrawn="1"/>
        </p:nvCxnSpPr>
        <p:spPr>
          <a:xfrm flipH="1">
            <a:off x="3241964" y="6539345"/>
            <a:ext cx="526472" cy="31865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9AE0D99-F324-4AA7-A50F-01C8200CE42F}"/>
              </a:ext>
            </a:extLst>
          </p:cNvPr>
          <p:cNvCxnSpPr/>
          <p:nvPr userDrawn="1"/>
        </p:nvCxnSpPr>
        <p:spPr>
          <a:xfrm flipH="1">
            <a:off x="4073236" y="4419600"/>
            <a:ext cx="2022764" cy="1246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DD6A718-DECA-4E70-9A5A-57DF05AD82CB}"/>
              </a:ext>
            </a:extLst>
          </p:cNvPr>
          <p:cNvCxnSpPr/>
          <p:nvPr userDrawn="1"/>
        </p:nvCxnSpPr>
        <p:spPr>
          <a:xfrm flipH="1">
            <a:off x="2521528" y="1911928"/>
            <a:ext cx="336098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A351900-EAC2-4F6B-A5D2-1B56E3524969}"/>
              </a:ext>
            </a:extLst>
          </p:cNvPr>
          <p:cNvCxnSpPr/>
          <p:nvPr userDrawn="1"/>
        </p:nvCxnSpPr>
        <p:spPr>
          <a:xfrm>
            <a:off x="5278582" y="6539345"/>
            <a:ext cx="304800" cy="31865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6217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4CC81D-6F29-4EA8-850D-CD4D568B9BF3}"/>
              </a:ext>
            </a:extLst>
          </p:cNvPr>
          <p:cNvCxnSpPr/>
          <p:nvPr userDrawn="1"/>
        </p:nvCxnSpPr>
        <p:spPr>
          <a:xfrm>
            <a:off x="138545" y="0"/>
            <a:ext cx="96982" cy="554182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3274E68-3120-4470-B8C5-092F633EE769}"/>
              </a:ext>
            </a:extLst>
          </p:cNvPr>
          <p:cNvCxnSpPr/>
          <p:nvPr userDrawn="1"/>
        </p:nvCxnSpPr>
        <p:spPr>
          <a:xfrm flipH="1">
            <a:off x="0" y="0"/>
            <a:ext cx="831273" cy="74814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510DE5-BF71-48FF-8D48-A1B03E9FB499}"/>
              </a:ext>
            </a:extLst>
          </p:cNvPr>
          <p:cNvCxnSpPr/>
          <p:nvPr userDrawn="1"/>
        </p:nvCxnSpPr>
        <p:spPr>
          <a:xfrm>
            <a:off x="235527" y="554182"/>
            <a:ext cx="3006437" cy="25908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37BDF4-048A-41E5-8C5A-FCBAB8BD2ED0}"/>
              </a:ext>
            </a:extLst>
          </p:cNvPr>
          <p:cNvCxnSpPr/>
          <p:nvPr userDrawn="1"/>
        </p:nvCxnSpPr>
        <p:spPr>
          <a:xfrm>
            <a:off x="1080655" y="0"/>
            <a:ext cx="845127" cy="8866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0805F7-E394-495E-A1A2-4D23B57D3A95}"/>
              </a:ext>
            </a:extLst>
          </p:cNvPr>
          <p:cNvCxnSpPr/>
          <p:nvPr userDrawn="1"/>
        </p:nvCxnSpPr>
        <p:spPr>
          <a:xfrm flipH="1">
            <a:off x="595745" y="886691"/>
            <a:ext cx="1330037" cy="1939636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CE43801-14A0-4BBD-9613-8F4504C021B2}"/>
              </a:ext>
            </a:extLst>
          </p:cNvPr>
          <p:cNvCxnSpPr/>
          <p:nvPr userDrawn="1"/>
        </p:nvCxnSpPr>
        <p:spPr>
          <a:xfrm>
            <a:off x="0" y="2493818"/>
            <a:ext cx="581891" cy="31865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EC194A-BA55-40F9-A53D-31BA6132067F}"/>
              </a:ext>
            </a:extLst>
          </p:cNvPr>
          <p:cNvCxnSpPr/>
          <p:nvPr userDrawn="1"/>
        </p:nvCxnSpPr>
        <p:spPr>
          <a:xfrm flipH="1">
            <a:off x="1925782" y="0"/>
            <a:ext cx="914400" cy="8866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1921B2-CDCA-4097-A991-7D000DD31A82}"/>
              </a:ext>
            </a:extLst>
          </p:cNvPr>
          <p:cNvCxnSpPr/>
          <p:nvPr userDrawn="1"/>
        </p:nvCxnSpPr>
        <p:spPr>
          <a:xfrm flipH="1">
            <a:off x="0" y="2812473"/>
            <a:ext cx="581891" cy="7620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993435F-EE73-4C69-8F40-1C1DD6381B0D}"/>
              </a:ext>
            </a:extLst>
          </p:cNvPr>
          <p:cNvCxnSpPr/>
          <p:nvPr userDrawn="1"/>
        </p:nvCxnSpPr>
        <p:spPr>
          <a:xfrm flipV="1">
            <a:off x="581891" y="1302327"/>
            <a:ext cx="2521527" cy="15240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8F4074-0AA8-43A8-BCB9-299D23224D1A}"/>
              </a:ext>
            </a:extLst>
          </p:cNvPr>
          <p:cNvCxnSpPr/>
          <p:nvPr userDrawn="1"/>
        </p:nvCxnSpPr>
        <p:spPr>
          <a:xfrm>
            <a:off x="2840182" y="0"/>
            <a:ext cx="277091" cy="1330036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3CA3F92-1255-4518-8A70-A3A7875DE69B}"/>
              </a:ext>
            </a:extLst>
          </p:cNvPr>
          <p:cNvCxnSpPr/>
          <p:nvPr userDrawn="1"/>
        </p:nvCxnSpPr>
        <p:spPr>
          <a:xfrm>
            <a:off x="3768436" y="0"/>
            <a:ext cx="748146" cy="221672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3C5A81-1B8D-4E27-83D2-2E67B687F65F}"/>
              </a:ext>
            </a:extLst>
          </p:cNvPr>
          <p:cNvCxnSpPr/>
          <p:nvPr userDrawn="1"/>
        </p:nvCxnSpPr>
        <p:spPr>
          <a:xfrm>
            <a:off x="4710545" y="0"/>
            <a:ext cx="1163782" cy="188421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5B5C23-8154-46E7-BE55-7A21EA069505}"/>
              </a:ext>
            </a:extLst>
          </p:cNvPr>
          <p:cNvCxnSpPr/>
          <p:nvPr userDrawn="1"/>
        </p:nvCxnSpPr>
        <p:spPr>
          <a:xfrm>
            <a:off x="7232073" y="0"/>
            <a:ext cx="110836" cy="110836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6D44B0E-4F5C-4589-8FEA-EEF6EE2B2957}"/>
              </a:ext>
            </a:extLst>
          </p:cNvPr>
          <p:cNvCxnSpPr>
            <a:cxnSpLocks/>
          </p:cNvCxnSpPr>
          <p:nvPr userDrawn="1"/>
        </p:nvCxnSpPr>
        <p:spPr>
          <a:xfrm flipH="1">
            <a:off x="2022764" y="110836"/>
            <a:ext cx="5320145" cy="39624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F59F13E-F9D4-413D-8FE0-909751DE8B99}"/>
              </a:ext>
            </a:extLst>
          </p:cNvPr>
          <p:cNvCxnSpPr/>
          <p:nvPr userDrawn="1"/>
        </p:nvCxnSpPr>
        <p:spPr>
          <a:xfrm>
            <a:off x="5458691" y="0"/>
            <a:ext cx="415636" cy="188421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5B85DD9-4B8F-4406-BDC1-071B7EC5F277}"/>
              </a:ext>
            </a:extLst>
          </p:cNvPr>
          <p:cNvCxnSpPr/>
          <p:nvPr userDrawn="1"/>
        </p:nvCxnSpPr>
        <p:spPr>
          <a:xfrm flipV="1">
            <a:off x="3103418" y="0"/>
            <a:ext cx="1413164" cy="1330036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A2E5260-3E72-4D09-ADD1-7A6308D0319A}"/>
              </a:ext>
            </a:extLst>
          </p:cNvPr>
          <p:cNvCxnSpPr/>
          <p:nvPr userDrawn="1"/>
        </p:nvCxnSpPr>
        <p:spPr>
          <a:xfrm flipV="1">
            <a:off x="3103418" y="110836"/>
            <a:ext cx="4239491" cy="11914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3D2641F-CFCC-46DE-955B-0BAFC0DC5C3F}"/>
              </a:ext>
            </a:extLst>
          </p:cNvPr>
          <p:cNvCxnSpPr/>
          <p:nvPr userDrawn="1"/>
        </p:nvCxnSpPr>
        <p:spPr>
          <a:xfrm>
            <a:off x="3103418" y="1316182"/>
            <a:ext cx="2770909" cy="5818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24A909-BDF3-4A42-A6B0-99A64E4AF4C8}"/>
              </a:ext>
            </a:extLst>
          </p:cNvPr>
          <p:cNvCxnSpPr/>
          <p:nvPr userDrawn="1"/>
        </p:nvCxnSpPr>
        <p:spPr>
          <a:xfrm>
            <a:off x="4516582" y="2216727"/>
            <a:ext cx="540327" cy="110836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9EB3D90-24B4-4176-8A3B-F818AC58D5FC}"/>
              </a:ext>
            </a:extLst>
          </p:cNvPr>
          <p:cNvCxnSpPr/>
          <p:nvPr userDrawn="1"/>
        </p:nvCxnSpPr>
        <p:spPr>
          <a:xfrm>
            <a:off x="595745" y="2826327"/>
            <a:ext cx="1427019" cy="1246909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E288FB0-4931-4FD9-9DF1-E4EE502B1ADF}"/>
              </a:ext>
            </a:extLst>
          </p:cNvPr>
          <p:cNvCxnSpPr/>
          <p:nvPr userDrawn="1"/>
        </p:nvCxnSpPr>
        <p:spPr>
          <a:xfrm flipH="1">
            <a:off x="0" y="4059382"/>
            <a:ext cx="2022764" cy="1316182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5E365F6-9E4A-4D46-B345-0E2D6B857A55}"/>
              </a:ext>
            </a:extLst>
          </p:cNvPr>
          <p:cNvCxnSpPr>
            <a:cxnSpLocks/>
          </p:cNvCxnSpPr>
          <p:nvPr userDrawn="1"/>
        </p:nvCxnSpPr>
        <p:spPr>
          <a:xfrm>
            <a:off x="3131128" y="1316182"/>
            <a:ext cx="2964872" cy="310341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7CC1420-A390-48D3-9A20-9E34D8C4E0A6}"/>
              </a:ext>
            </a:extLst>
          </p:cNvPr>
          <p:cNvCxnSpPr/>
          <p:nvPr userDrawn="1"/>
        </p:nvCxnSpPr>
        <p:spPr>
          <a:xfrm>
            <a:off x="2022764" y="4059382"/>
            <a:ext cx="1745672" cy="2479963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AD4E3E3-84D8-45CF-B5EE-56782364E5DE}"/>
              </a:ext>
            </a:extLst>
          </p:cNvPr>
          <p:cNvCxnSpPr/>
          <p:nvPr userDrawn="1"/>
        </p:nvCxnSpPr>
        <p:spPr>
          <a:xfrm flipH="1" flipV="1">
            <a:off x="0" y="3726873"/>
            <a:ext cx="2022764" cy="346363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DE9E191-7A42-42E0-9CA3-DD76F0829C35}"/>
              </a:ext>
            </a:extLst>
          </p:cNvPr>
          <p:cNvCxnSpPr/>
          <p:nvPr userDrawn="1"/>
        </p:nvCxnSpPr>
        <p:spPr>
          <a:xfrm flipV="1">
            <a:off x="0" y="3144982"/>
            <a:ext cx="3241964" cy="56803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48F69CE-C233-4AEA-A70E-C4BDCD0A7C59}"/>
              </a:ext>
            </a:extLst>
          </p:cNvPr>
          <p:cNvCxnSpPr>
            <a:cxnSpLocks/>
          </p:cNvCxnSpPr>
          <p:nvPr userDrawn="1"/>
        </p:nvCxnSpPr>
        <p:spPr>
          <a:xfrm>
            <a:off x="2369128" y="1745674"/>
            <a:ext cx="1177636" cy="120534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72F8D3-BB46-4058-A4EB-949C13764EE6}"/>
              </a:ext>
            </a:extLst>
          </p:cNvPr>
          <p:cNvCxnSpPr/>
          <p:nvPr userDrawn="1"/>
        </p:nvCxnSpPr>
        <p:spPr>
          <a:xfrm>
            <a:off x="3546764" y="2951018"/>
            <a:ext cx="2549236" cy="1468582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702EE4A-9E1D-44A3-995F-DC207F38D4AA}"/>
              </a:ext>
            </a:extLst>
          </p:cNvPr>
          <p:cNvCxnSpPr/>
          <p:nvPr userDrawn="1"/>
        </p:nvCxnSpPr>
        <p:spPr>
          <a:xfrm flipH="1">
            <a:off x="5056909" y="1884218"/>
            <a:ext cx="817418" cy="1440873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7460C4A-9C60-4FEE-B355-9ABF3C0A69C3}"/>
              </a:ext>
            </a:extLst>
          </p:cNvPr>
          <p:cNvCxnSpPr>
            <a:cxnSpLocks/>
          </p:cNvCxnSpPr>
          <p:nvPr userDrawn="1"/>
        </p:nvCxnSpPr>
        <p:spPr>
          <a:xfrm flipH="1">
            <a:off x="4391891" y="1911928"/>
            <a:ext cx="1476770" cy="70658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95F2FAD-78E4-4441-81EC-EAE1937F5BB7}"/>
              </a:ext>
            </a:extLst>
          </p:cNvPr>
          <p:cNvCxnSpPr/>
          <p:nvPr userDrawn="1"/>
        </p:nvCxnSpPr>
        <p:spPr>
          <a:xfrm flipH="1">
            <a:off x="0" y="4073236"/>
            <a:ext cx="2022764" cy="56803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30184A1F-E379-45CD-97D3-372BD48AAE06}"/>
              </a:ext>
            </a:extLst>
          </p:cNvPr>
          <p:cNvCxnSpPr/>
          <p:nvPr userDrawn="1"/>
        </p:nvCxnSpPr>
        <p:spPr>
          <a:xfrm flipH="1" flipV="1">
            <a:off x="0" y="3713019"/>
            <a:ext cx="1676400" cy="1939636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F42D204-3067-450F-AB9D-0D7ACA6105B4}"/>
              </a:ext>
            </a:extLst>
          </p:cNvPr>
          <p:cNvCxnSpPr/>
          <p:nvPr userDrawn="1"/>
        </p:nvCxnSpPr>
        <p:spPr>
          <a:xfrm flipH="1">
            <a:off x="1233054" y="5642579"/>
            <a:ext cx="443346" cy="118392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1E2FEAE-7121-4BB4-B88E-A3132673EB0E}"/>
              </a:ext>
            </a:extLst>
          </p:cNvPr>
          <p:cNvCxnSpPr/>
          <p:nvPr userDrawn="1"/>
        </p:nvCxnSpPr>
        <p:spPr>
          <a:xfrm>
            <a:off x="1676400" y="5652655"/>
            <a:ext cx="2840182" cy="120534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184049C-B670-43B7-9AC8-AD0EF9BD69A0}"/>
              </a:ext>
            </a:extLst>
          </p:cNvPr>
          <p:cNvCxnSpPr/>
          <p:nvPr userDrawn="1"/>
        </p:nvCxnSpPr>
        <p:spPr>
          <a:xfrm flipH="1">
            <a:off x="5278582" y="4419600"/>
            <a:ext cx="817418" cy="211974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63B477C-6123-4103-A521-9277B28F96A1}"/>
              </a:ext>
            </a:extLst>
          </p:cNvPr>
          <p:cNvCxnSpPr/>
          <p:nvPr userDrawn="1"/>
        </p:nvCxnSpPr>
        <p:spPr>
          <a:xfrm flipH="1">
            <a:off x="4073236" y="3325091"/>
            <a:ext cx="983673" cy="12192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66DB2CE-D77C-4AA2-9530-96B948D0531F}"/>
              </a:ext>
            </a:extLst>
          </p:cNvPr>
          <p:cNvCxnSpPr/>
          <p:nvPr userDrawn="1"/>
        </p:nvCxnSpPr>
        <p:spPr>
          <a:xfrm>
            <a:off x="3241964" y="3144982"/>
            <a:ext cx="2036618" cy="3394363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EEAD531-59D2-4F60-B326-0DC180D335A1}"/>
              </a:ext>
            </a:extLst>
          </p:cNvPr>
          <p:cNvCxnSpPr/>
          <p:nvPr userDrawn="1"/>
        </p:nvCxnSpPr>
        <p:spPr>
          <a:xfrm flipH="1">
            <a:off x="4239491" y="6539345"/>
            <a:ext cx="1039091" cy="31865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52934B4-3830-4FEC-89C2-CF37D1BFB11D}"/>
              </a:ext>
            </a:extLst>
          </p:cNvPr>
          <p:cNvCxnSpPr/>
          <p:nvPr userDrawn="1"/>
        </p:nvCxnSpPr>
        <p:spPr>
          <a:xfrm>
            <a:off x="0" y="5541818"/>
            <a:ext cx="1537855" cy="1316182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82AEABF-E553-4A3D-8171-C3A678941F8F}"/>
              </a:ext>
            </a:extLst>
          </p:cNvPr>
          <p:cNvCxnSpPr/>
          <p:nvPr userDrawn="1"/>
        </p:nvCxnSpPr>
        <p:spPr>
          <a:xfrm flipH="1">
            <a:off x="2507673" y="4558146"/>
            <a:ext cx="1565563" cy="142701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CA263800-051D-4ACC-AA6D-9F68F42A244D}"/>
              </a:ext>
            </a:extLst>
          </p:cNvPr>
          <p:cNvCxnSpPr/>
          <p:nvPr userDrawn="1"/>
        </p:nvCxnSpPr>
        <p:spPr>
          <a:xfrm flipH="1">
            <a:off x="2272145" y="5971309"/>
            <a:ext cx="235528" cy="8866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B483FC9-118B-420A-A2D5-630975AE47B4}"/>
              </a:ext>
            </a:extLst>
          </p:cNvPr>
          <p:cNvCxnSpPr/>
          <p:nvPr userDrawn="1"/>
        </p:nvCxnSpPr>
        <p:spPr>
          <a:xfrm flipV="1">
            <a:off x="942109" y="4184073"/>
            <a:ext cx="2452255" cy="6096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A49EFCB5-4373-4796-BBEE-DFF3F62E2DE8}"/>
              </a:ext>
            </a:extLst>
          </p:cNvPr>
          <p:cNvCxnSpPr/>
          <p:nvPr userDrawn="1"/>
        </p:nvCxnSpPr>
        <p:spPr>
          <a:xfrm>
            <a:off x="595745" y="2812473"/>
            <a:ext cx="2812473" cy="138545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7387AA9E-82E4-4EA7-9453-8F76173F3F3A}"/>
              </a:ext>
            </a:extLst>
          </p:cNvPr>
          <p:cNvCxnSpPr/>
          <p:nvPr userDrawn="1"/>
        </p:nvCxnSpPr>
        <p:spPr>
          <a:xfrm flipH="1">
            <a:off x="3394364" y="3325091"/>
            <a:ext cx="1662545" cy="858982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CCE5E1D4-C316-45A9-B1FD-1E9EAD90A248}"/>
              </a:ext>
            </a:extLst>
          </p:cNvPr>
          <p:cNvCxnSpPr/>
          <p:nvPr userDrawn="1"/>
        </p:nvCxnSpPr>
        <p:spPr>
          <a:xfrm>
            <a:off x="3394364" y="4184073"/>
            <a:ext cx="374072" cy="2355272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8589436-F61D-4C8A-AEDB-D37B79A81686}"/>
              </a:ext>
            </a:extLst>
          </p:cNvPr>
          <p:cNvCxnSpPr/>
          <p:nvPr userDrawn="1"/>
        </p:nvCxnSpPr>
        <p:spPr>
          <a:xfrm flipH="1">
            <a:off x="4239491" y="4419600"/>
            <a:ext cx="1856509" cy="24384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47D857F2-87F0-4F00-A62E-905E428A3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214258" y="4419600"/>
            <a:ext cx="2895597" cy="13438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FEF20507-C63D-42DE-AABD-F77C75121041}"/>
              </a:ext>
            </a:extLst>
          </p:cNvPr>
          <p:cNvCxnSpPr/>
          <p:nvPr userDrawn="1"/>
        </p:nvCxnSpPr>
        <p:spPr>
          <a:xfrm flipH="1">
            <a:off x="3241964" y="6539345"/>
            <a:ext cx="526472" cy="31865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772B9697-84FE-4B3C-A9AF-F1B8C33AE669}"/>
              </a:ext>
            </a:extLst>
          </p:cNvPr>
          <p:cNvCxnSpPr/>
          <p:nvPr userDrawn="1"/>
        </p:nvCxnSpPr>
        <p:spPr>
          <a:xfrm flipH="1">
            <a:off x="4073236" y="4419600"/>
            <a:ext cx="2022764" cy="12469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3991BA0-D63E-42E3-A69E-3F75CAD23439}"/>
              </a:ext>
            </a:extLst>
          </p:cNvPr>
          <p:cNvCxnSpPr/>
          <p:nvPr userDrawn="1"/>
        </p:nvCxnSpPr>
        <p:spPr>
          <a:xfrm flipH="1">
            <a:off x="2521528" y="1911928"/>
            <a:ext cx="336098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9B91433-3CC4-4BEC-B0B2-F8901966F2DC}"/>
              </a:ext>
            </a:extLst>
          </p:cNvPr>
          <p:cNvCxnSpPr/>
          <p:nvPr userDrawn="1"/>
        </p:nvCxnSpPr>
        <p:spPr>
          <a:xfrm>
            <a:off x="5278582" y="6539345"/>
            <a:ext cx="304800" cy="318655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84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FD622B-2040-42B5-A6F2-BB0BB0DA4BA7}"/>
              </a:ext>
            </a:extLst>
          </p:cNvPr>
          <p:cNvSpPr/>
          <p:nvPr userDrawn="1"/>
        </p:nvSpPr>
        <p:spPr>
          <a:xfrm>
            <a:off x="466725" y="443991"/>
            <a:ext cx="3686175" cy="8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CDA1D5-B690-4ACE-B23F-ECC4D40337D6}"/>
              </a:ext>
            </a:extLst>
          </p:cNvPr>
          <p:cNvSpPr/>
          <p:nvPr userDrawn="1"/>
        </p:nvSpPr>
        <p:spPr>
          <a:xfrm>
            <a:off x="8039100" y="443991"/>
            <a:ext cx="3686175" cy="89409"/>
          </a:xfrm>
          <a:prstGeom prst="rect">
            <a:avLst/>
          </a:prstGeom>
          <a:solidFill>
            <a:srgbClr val="E38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DE3E87-C8B0-41B3-8777-FC865731655C}"/>
              </a:ext>
            </a:extLst>
          </p:cNvPr>
          <p:cNvSpPr/>
          <p:nvPr userDrawn="1"/>
        </p:nvSpPr>
        <p:spPr>
          <a:xfrm>
            <a:off x="4252911" y="443991"/>
            <a:ext cx="3686175" cy="89409"/>
          </a:xfrm>
          <a:prstGeom prst="rect">
            <a:avLst/>
          </a:prstGeom>
          <a:solidFill>
            <a:srgbClr val="F4D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714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FC0CBC2-7D72-4649-96E7-E413684B4EE2}"/>
              </a:ext>
            </a:extLst>
          </p:cNvPr>
          <p:cNvCxnSpPr/>
          <p:nvPr userDrawn="1"/>
        </p:nvCxnSpPr>
        <p:spPr>
          <a:xfrm>
            <a:off x="138545" y="0"/>
            <a:ext cx="96982" cy="55418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2E48536-44F1-41CC-8655-7AFBAF9FBC86}"/>
              </a:ext>
            </a:extLst>
          </p:cNvPr>
          <p:cNvCxnSpPr/>
          <p:nvPr userDrawn="1"/>
        </p:nvCxnSpPr>
        <p:spPr>
          <a:xfrm flipH="1">
            <a:off x="0" y="0"/>
            <a:ext cx="831273" cy="7481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2C375CE-BD0A-4C2E-9852-6DF4FCD1EB9F}"/>
              </a:ext>
            </a:extLst>
          </p:cNvPr>
          <p:cNvCxnSpPr/>
          <p:nvPr userDrawn="1"/>
        </p:nvCxnSpPr>
        <p:spPr>
          <a:xfrm>
            <a:off x="235527" y="554182"/>
            <a:ext cx="3006437" cy="25908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EA756B2-356B-4CD2-A683-69AA8612F6B1}"/>
              </a:ext>
            </a:extLst>
          </p:cNvPr>
          <p:cNvCxnSpPr/>
          <p:nvPr userDrawn="1"/>
        </p:nvCxnSpPr>
        <p:spPr>
          <a:xfrm>
            <a:off x="1080655" y="0"/>
            <a:ext cx="845127" cy="8866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73E42A8-BF62-4163-8FE6-DF426EE48B9B}"/>
              </a:ext>
            </a:extLst>
          </p:cNvPr>
          <p:cNvCxnSpPr/>
          <p:nvPr userDrawn="1"/>
        </p:nvCxnSpPr>
        <p:spPr>
          <a:xfrm flipH="1">
            <a:off x="595745" y="886691"/>
            <a:ext cx="1330037" cy="193963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07C60B1-779C-47E4-8E28-7E39254AFDE9}"/>
              </a:ext>
            </a:extLst>
          </p:cNvPr>
          <p:cNvCxnSpPr/>
          <p:nvPr userDrawn="1"/>
        </p:nvCxnSpPr>
        <p:spPr>
          <a:xfrm>
            <a:off x="0" y="2493818"/>
            <a:ext cx="581891" cy="31865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1E80542-22DE-4308-8D63-DF76EF4F7D00}"/>
              </a:ext>
            </a:extLst>
          </p:cNvPr>
          <p:cNvCxnSpPr/>
          <p:nvPr userDrawn="1"/>
        </p:nvCxnSpPr>
        <p:spPr>
          <a:xfrm flipH="1">
            <a:off x="1925782" y="0"/>
            <a:ext cx="914400" cy="8866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982B73-89AB-430B-AA46-FC0ACAC0D858}"/>
              </a:ext>
            </a:extLst>
          </p:cNvPr>
          <p:cNvCxnSpPr/>
          <p:nvPr userDrawn="1"/>
        </p:nvCxnSpPr>
        <p:spPr>
          <a:xfrm flipH="1">
            <a:off x="0" y="2812473"/>
            <a:ext cx="581891" cy="762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21487FB-6D21-40AC-96B0-D12AD129D84B}"/>
              </a:ext>
            </a:extLst>
          </p:cNvPr>
          <p:cNvCxnSpPr/>
          <p:nvPr userDrawn="1"/>
        </p:nvCxnSpPr>
        <p:spPr>
          <a:xfrm flipV="1">
            <a:off x="581891" y="1302327"/>
            <a:ext cx="2521527" cy="1524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E746FF3-FF31-4C91-A4BC-27B8148A3CC3}"/>
              </a:ext>
            </a:extLst>
          </p:cNvPr>
          <p:cNvCxnSpPr/>
          <p:nvPr userDrawn="1"/>
        </p:nvCxnSpPr>
        <p:spPr>
          <a:xfrm>
            <a:off x="2840182" y="0"/>
            <a:ext cx="277091" cy="133003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086D256-8BE1-4D34-8FA4-97417E0F8F2E}"/>
              </a:ext>
            </a:extLst>
          </p:cNvPr>
          <p:cNvCxnSpPr/>
          <p:nvPr userDrawn="1"/>
        </p:nvCxnSpPr>
        <p:spPr>
          <a:xfrm>
            <a:off x="3768436" y="0"/>
            <a:ext cx="748146" cy="22167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36E5F-838D-439C-B75C-E023A6D2311E}"/>
              </a:ext>
            </a:extLst>
          </p:cNvPr>
          <p:cNvCxnSpPr/>
          <p:nvPr userDrawn="1"/>
        </p:nvCxnSpPr>
        <p:spPr>
          <a:xfrm>
            <a:off x="4710545" y="0"/>
            <a:ext cx="1163782" cy="18842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77C587E-A72A-4D2D-8EB1-CF4BD544DB73}"/>
              </a:ext>
            </a:extLst>
          </p:cNvPr>
          <p:cNvCxnSpPr/>
          <p:nvPr userDrawn="1"/>
        </p:nvCxnSpPr>
        <p:spPr>
          <a:xfrm>
            <a:off x="7232073" y="0"/>
            <a:ext cx="110836" cy="11083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F0C282F-B4B0-4E3F-BEDE-2D8FF13B3539}"/>
              </a:ext>
            </a:extLst>
          </p:cNvPr>
          <p:cNvCxnSpPr>
            <a:cxnSpLocks/>
          </p:cNvCxnSpPr>
          <p:nvPr userDrawn="1"/>
        </p:nvCxnSpPr>
        <p:spPr>
          <a:xfrm flipH="1">
            <a:off x="2022764" y="110836"/>
            <a:ext cx="5320145" cy="39624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CEB0662-8AE9-44BF-91A4-7B9F4BF25130}"/>
              </a:ext>
            </a:extLst>
          </p:cNvPr>
          <p:cNvCxnSpPr/>
          <p:nvPr userDrawn="1"/>
        </p:nvCxnSpPr>
        <p:spPr>
          <a:xfrm>
            <a:off x="5458691" y="0"/>
            <a:ext cx="415636" cy="18842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A611E5E-1EC1-437D-8F8A-926B97FB4DFB}"/>
              </a:ext>
            </a:extLst>
          </p:cNvPr>
          <p:cNvCxnSpPr/>
          <p:nvPr userDrawn="1"/>
        </p:nvCxnSpPr>
        <p:spPr>
          <a:xfrm flipV="1">
            <a:off x="3103418" y="0"/>
            <a:ext cx="1413164" cy="133003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4453EBB-1DC0-4991-9847-63511BFBDB69}"/>
              </a:ext>
            </a:extLst>
          </p:cNvPr>
          <p:cNvCxnSpPr/>
          <p:nvPr userDrawn="1"/>
        </p:nvCxnSpPr>
        <p:spPr>
          <a:xfrm flipV="1">
            <a:off x="3103418" y="110836"/>
            <a:ext cx="4239491" cy="11914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AC169F0-A1C1-4143-9535-E080C8354F00}"/>
              </a:ext>
            </a:extLst>
          </p:cNvPr>
          <p:cNvCxnSpPr/>
          <p:nvPr userDrawn="1"/>
        </p:nvCxnSpPr>
        <p:spPr>
          <a:xfrm>
            <a:off x="3103418" y="1316182"/>
            <a:ext cx="2770909" cy="5818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D8F103B-8535-481D-BD11-5D8EDC12BCA8}"/>
              </a:ext>
            </a:extLst>
          </p:cNvPr>
          <p:cNvCxnSpPr/>
          <p:nvPr userDrawn="1"/>
        </p:nvCxnSpPr>
        <p:spPr>
          <a:xfrm>
            <a:off x="4516582" y="2216727"/>
            <a:ext cx="540327" cy="110836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45A81F4-294B-4E04-BFE9-10D4D5E2F190}"/>
              </a:ext>
            </a:extLst>
          </p:cNvPr>
          <p:cNvCxnSpPr/>
          <p:nvPr userDrawn="1"/>
        </p:nvCxnSpPr>
        <p:spPr>
          <a:xfrm>
            <a:off x="595745" y="2826327"/>
            <a:ext cx="1427019" cy="124690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8A09EEB-9FA4-4BC0-8A23-DE9C41605E65}"/>
              </a:ext>
            </a:extLst>
          </p:cNvPr>
          <p:cNvCxnSpPr/>
          <p:nvPr userDrawn="1"/>
        </p:nvCxnSpPr>
        <p:spPr>
          <a:xfrm flipH="1">
            <a:off x="0" y="4059382"/>
            <a:ext cx="2022764" cy="131618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4406854-6E8D-46D6-A507-716D8E766548}"/>
              </a:ext>
            </a:extLst>
          </p:cNvPr>
          <p:cNvCxnSpPr>
            <a:cxnSpLocks/>
          </p:cNvCxnSpPr>
          <p:nvPr userDrawn="1"/>
        </p:nvCxnSpPr>
        <p:spPr>
          <a:xfrm>
            <a:off x="3131128" y="1316182"/>
            <a:ext cx="2964872" cy="31034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B005436-E7FA-418B-B197-C79EE016BE46}"/>
              </a:ext>
            </a:extLst>
          </p:cNvPr>
          <p:cNvCxnSpPr/>
          <p:nvPr userDrawn="1"/>
        </p:nvCxnSpPr>
        <p:spPr>
          <a:xfrm>
            <a:off x="2022764" y="4059382"/>
            <a:ext cx="1745672" cy="247996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FE5EA84-7672-4C71-AA47-F6C61E80A299}"/>
              </a:ext>
            </a:extLst>
          </p:cNvPr>
          <p:cNvCxnSpPr/>
          <p:nvPr userDrawn="1"/>
        </p:nvCxnSpPr>
        <p:spPr>
          <a:xfrm flipH="1" flipV="1">
            <a:off x="0" y="3726873"/>
            <a:ext cx="2022764" cy="34636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5DA633D-B9FA-4DFF-9A8A-C1B9EDC2A9C4}"/>
              </a:ext>
            </a:extLst>
          </p:cNvPr>
          <p:cNvCxnSpPr/>
          <p:nvPr userDrawn="1"/>
        </p:nvCxnSpPr>
        <p:spPr>
          <a:xfrm flipV="1">
            <a:off x="0" y="3144982"/>
            <a:ext cx="3241964" cy="56803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96EDC7F-A3A7-4373-B2F2-A1F3676E6C67}"/>
              </a:ext>
            </a:extLst>
          </p:cNvPr>
          <p:cNvCxnSpPr>
            <a:cxnSpLocks/>
          </p:cNvCxnSpPr>
          <p:nvPr userDrawn="1"/>
        </p:nvCxnSpPr>
        <p:spPr>
          <a:xfrm>
            <a:off x="2369128" y="1745674"/>
            <a:ext cx="1177636" cy="120534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E6CF503-4A83-4CED-9027-BC8CA59EAE05}"/>
              </a:ext>
            </a:extLst>
          </p:cNvPr>
          <p:cNvCxnSpPr/>
          <p:nvPr userDrawn="1"/>
        </p:nvCxnSpPr>
        <p:spPr>
          <a:xfrm>
            <a:off x="3546764" y="2951018"/>
            <a:ext cx="2549236" cy="146858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9FBEFA5-A8B3-4F4B-A25E-408DB7998ACD}"/>
              </a:ext>
            </a:extLst>
          </p:cNvPr>
          <p:cNvCxnSpPr/>
          <p:nvPr userDrawn="1"/>
        </p:nvCxnSpPr>
        <p:spPr>
          <a:xfrm flipH="1">
            <a:off x="5056909" y="1884218"/>
            <a:ext cx="817418" cy="144087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8415101-609A-4120-9E5B-9C11E90BFE2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91891" y="1911928"/>
            <a:ext cx="1476770" cy="7065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6CE923A-560A-4658-BAE3-DF246390D8B8}"/>
              </a:ext>
            </a:extLst>
          </p:cNvPr>
          <p:cNvCxnSpPr/>
          <p:nvPr userDrawn="1"/>
        </p:nvCxnSpPr>
        <p:spPr>
          <a:xfrm flipH="1">
            <a:off x="0" y="4073236"/>
            <a:ext cx="2022764" cy="56803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06999D0-0D90-4DC0-928F-54B78AC1D55F}"/>
              </a:ext>
            </a:extLst>
          </p:cNvPr>
          <p:cNvCxnSpPr/>
          <p:nvPr userDrawn="1"/>
        </p:nvCxnSpPr>
        <p:spPr>
          <a:xfrm flipH="1" flipV="1">
            <a:off x="0" y="3713019"/>
            <a:ext cx="1676400" cy="193963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BDE3D7C-666F-4B05-BA70-3DBB950115C8}"/>
              </a:ext>
            </a:extLst>
          </p:cNvPr>
          <p:cNvCxnSpPr/>
          <p:nvPr userDrawn="1"/>
        </p:nvCxnSpPr>
        <p:spPr>
          <a:xfrm flipH="1">
            <a:off x="1233054" y="5642579"/>
            <a:ext cx="443346" cy="118392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72103B9-C40B-445A-8285-F9D3DFA6F66D}"/>
              </a:ext>
            </a:extLst>
          </p:cNvPr>
          <p:cNvCxnSpPr/>
          <p:nvPr userDrawn="1"/>
        </p:nvCxnSpPr>
        <p:spPr>
          <a:xfrm>
            <a:off x="1676400" y="5652655"/>
            <a:ext cx="2840182" cy="1205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B00FA5D-D290-44D4-A6ED-8ADF7DD2CF0E}"/>
              </a:ext>
            </a:extLst>
          </p:cNvPr>
          <p:cNvCxnSpPr/>
          <p:nvPr userDrawn="1"/>
        </p:nvCxnSpPr>
        <p:spPr>
          <a:xfrm flipH="1">
            <a:off x="5278582" y="4419600"/>
            <a:ext cx="817418" cy="21197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38BF594-4E3C-4BF5-8E08-81EB2741E8A4}"/>
              </a:ext>
            </a:extLst>
          </p:cNvPr>
          <p:cNvCxnSpPr/>
          <p:nvPr userDrawn="1"/>
        </p:nvCxnSpPr>
        <p:spPr>
          <a:xfrm flipH="1">
            <a:off x="4073236" y="3325091"/>
            <a:ext cx="983673" cy="12192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B40C02D-31AD-46BD-AB34-41CA77F81507}"/>
              </a:ext>
            </a:extLst>
          </p:cNvPr>
          <p:cNvCxnSpPr/>
          <p:nvPr userDrawn="1"/>
        </p:nvCxnSpPr>
        <p:spPr>
          <a:xfrm>
            <a:off x="3241964" y="3144982"/>
            <a:ext cx="2036618" cy="339436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C83F779-BBF8-45D4-9B74-0D9197F21DCF}"/>
              </a:ext>
            </a:extLst>
          </p:cNvPr>
          <p:cNvCxnSpPr/>
          <p:nvPr userDrawn="1"/>
        </p:nvCxnSpPr>
        <p:spPr>
          <a:xfrm flipH="1">
            <a:off x="4239491" y="6539345"/>
            <a:ext cx="1039091" cy="31865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C44E574B-D650-4B47-98A2-265554760AD6}"/>
              </a:ext>
            </a:extLst>
          </p:cNvPr>
          <p:cNvCxnSpPr/>
          <p:nvPr userDrawn="1"/>
        </p:nvCxnSpPr>
        <p:spPr>
          <a:xfrm>
            <a:off x="0" y="5541818"/>
            <a:ext cx="1537855" cy="131618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5896AEA-889A-4554-9435-9A61EEC87C59}"/>
              </a:ext>
            </a:extLst>
          </p:cNvPr>
          <p:cNvCxnSpPr/>
          <p:nvPr userDrawn="1"/>
        </p:nvCxnSpPr>
        <p:spPr>
          <a:xfrm flipH="1">
            <a:off x="2507673" y="4558146"/>
            <a:ext cx="1565563" cy="14270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CABB980-996A-46D6-B9D3-B73A981EE32E}"/>
              </a:ext>
            </a:extLst>
          </p:cNvPr>
          <p:cNvCxnSpPr/>
          <p:nvPr userDrawn="1"/>
        </p:nvCxnSpPr>
        <p:spPr>
          <a:xfrm flipH="1">
            <a:off x="2272145" y="5971309"/>
            <a:ext cx="235528" cy="8866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076E6F1-B011-4249-95F0-66374E84D041}"/>
              </a:ext>
            </a:extLst>
          </p:cNvPr>
          <p:cNvCxnSpPr/>
          <p:nvPr userDrawn="1"/>
        </p:nvCxnSpPr>
        <p:spPr>
          <a:xfrm flipV="1">
            <a:off x="942109" y="4184073"/>
            <a:ext cx="2452255" cy="6096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923BF43-762C-4CC1-8BD5-3AEA820531FF}"/>
              </a:ext>
            </a:extLst>
          </p:cNvPr>
          <p:cNvCxnSpPr/>
          <p:nvPr userDrawn="1"/>
        </p:nvCxnSpPr>
        <p:spPr>
          <a:xfrm>
            <a:off x="595745" y="2812473"/>
            <a:ext cx="2812473" cy="138545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0E80BE3-66A1-42D3-B2DF-EF089A84D7BA}"/>
              </a:ext>
            </a:extLst>
          </p:cNvPr>
          <p:cNvCxnSpPr/>
          <p:nvPr userDrawn="1"/>
        </p:nvCxnSpPr>
        <p:spPr>
          <a:xfrm flipH="1">
            <a:off x="3394364" y="3325091"/>
            <a:ext cx="1662545" cy="85898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16D9BF8-69F8-4067-8FD7-379433FFFFC9}"/>
              </a:ext>
            </a:extLst>
          </p:cNvPr>
          <p:cNvCxnSpPr/>
          <p:nvPr userDrawn="1"/>
        </p:nvCxnSpPr>
        <p:spPr>
          <a:xfrm>
            <a:off x="3394364" y="4184073"/>
            <a:ext cx="374072" cy="235527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C100F1C-A08B-4C45-8F6E-AAA9B628CFF8}"/>
              </a:ext>
            </a:extLst>
          </p:cNvPr>
          <p:cNvCxnSpPr/>
          <p:nvPr userDrawn="1"/>
        </p:nvCxnSpPr>
        <p:spPr>
          <a:xfrm flipH="1">
            <a:off x="4239491" y="4419600"/>
            <a:ext cx="1856509" cy="24384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CC493B4-7A93-44F2-8BA2-C8BB5AD9BF42}"/>
              </a:ext>
            </a:extLst>
          </p:cNvPr>
          <p:cNvCxnSpPr>
            <a:cxnSpLocks/>
          </p:cNvCxnSpPr>
          <p:nvPr userDrawn="1"/>
        </p:nvCxnSpPr>
        <p:spPr>
          <a:xfrm flipH="1">
            <a:off x="3214258" y="4419600"/>
            <a:ext cx="2895597" cy="13438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C8AC648-7171-4263-AB3D-B30455285DF7}"/>
              </a:ext>
            </a:extLst>
          </p:cNvPr>
          <p:cNvCxnSpPr/>
          <p:nvPr userDrawn="1"/>
        </p:nvCxnSpPr>
        <p:spPr>
          <a:xfrm flipH="1">
            <a:off x="3241964" y="6539345"/>
            <a:ext cx="526472" cy="31865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E22D877-03EF-4E1B-B3FD-D057532A5894}"/>
              </a:ext>
            </a:extLst>
          </p:cNvPr>
          <p:cNvCxnSpPr/>
          <p:nvPr userDrawn="1"/>
        </p:nvCxnSpPr>
        <p:spPr>
          <a:xfrm flipH="1">
            <a:off x="4073236" y="4419600"/>
            <a:ext cx="2022764" cy="12469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E913275-D8EC-48EF-B69C-829BD20DFC29}"/>
              </a:ext>
            </a:extLst>
          </p:cNvPr>
          <p:cNvCxnSpPr/>
          <p:nvPr userDrawn="1"/>
        </p:nvCxnSpPr>
        <p:spPr>
          <a:xfrm flipH="1">
            <a:off x="2521528" y="1911928"/>
            <a:ext cx="336098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E3894FD-21F3-4173-A250-B299DBF57A23}"/>
              </a:ext>
            </a:extLst>
          </p:cNvPr>
          <p:cNvCxnSpPr/>
          <p:nvPr userDrawn="1"/>
        </p:nvCxnSpPr>
        <p:spPr>
          <a:xfrm>
            <a:off x="5278582" y="6539345"/>
            <a:ext cx="304800" cy="31865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CE6E3A6-7D41-4F9A-86A1-2DB5C4563D72}"/>
              </a:ext>
            </a:extLst>
          </p:cNvPr>
          <p:cNvSpPr/>
          <p:nvPr userDrawn="1"/>
        </p:nvSpPr>
        <p:spPr>
          <a:xfrm>
            <a:off x="1842655" y="803565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ED63316-53E2-4732-A99A-B6BB3A41D79D}"/>
              </a:ext>
            </a:extLst>
          </p:cNvPr>
          <p:cNvSpPr/>
          <p:nvPr userDrawn="1"/>
        </p:nvSpPr>
        <p:spPr>
          <a:xfrm>
            <a:off x="3158837" y="3061854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539C5F3-19FA-4A4A-83E8-1AC7DD2680C8}"/>
              </a:ext>
            </a:extLst>
          </p:cNvPr>
          <p:cNvSpPr/>
          <p:nvPr userDrawn="1"/>
        </p:nvSpPr>
        <p:spPr>
          <a:xfrm>
            <a:off x="7225145" y="27709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24D483E-3E08-4AE1-92E6-B479BE6825A0}"/>
              </a:ext>
            </a:extLst>
          </p:cNvPr>
          <p:cNvSpPr/>
          <p:nvPr userDrawn="1"/>
        </p:nvSpPr>
        <p:spPr>
          <a:xfrm>
            <a:off x="1939634" y="3948555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29AAED0-ECDA-4CA6-92CC-E79AB83215A0}"/>
              </a:ext>
            </a:extLst>
          </p:cNvPr>
          <p:cNvSpPr/>
          <p:nvPr userDrawn="1"/>
        </p:nvSpPr>
        <p:spPr>
          <a:xfrm>
            <a:off x="5985165" y="4336487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08AB0EF-B522-49BE-97C4-3FAE7FB7E348}"/>
              </a:ext>
            </a:extLst>
          </p:cNvPr>
          <p:cNvSpPr/>
          <p:nvPr userDrawn="1"/>
        </p:nvSpPr>
        <p:spPr>
          <a:xfrm>
            <a:off x="5777339" y="1814962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1274E2F-87BF-4551-B563-32FECCF2D45A}"/>
              </a:ext>
            </a:extLst>
          </p:cNvPr>
          <p:cNvSpPr/>
          <p:nvPr userDrawn="1"/>
        </p:nvSpPr>
        <p:spPr>
          <a:xfrm>
            <a:off x="858972" y="4696699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ABD54D6-F696-4CB7-A157-F207FC967881}"/>
              </a:ext>
            </a:extLst>
          </p:cNvPr>
          <p:cNvSpPr/>
          <p:nvPr userDrawn="1"/>
        </p:nvSpPr>
        <p:spPr>
          <a:xfrm>
            <a:off x="3048002" y="1205367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18F9839-17EF-4F30-8EA3-69ED468D461B}"/>
              </a:ext>
            </a:extLst>
          </p:cNvPr>
          <p:cNvSpPr/>
          <p:nvPr userDrawn="1"/>
        </p:nvSpPr>
        <p:spPr>
          <a:xfrm>
            <a:off x="512622" y="2715519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CEAB2C1-B261-4071-967D-64D41413F3F7}"/>
              </a:ext>
            </a:extLst>
          </p:cNvPr>
          <p:cNvSpPr/>
          <p:nvPr userDrawn="1"/>
        </p:nvSpPr>
        <p:spPr>
          <a:xfrm>
            <a:off x="3990116" y="4488887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2FED33CF-F131-4CAA-B7AA-1A60AE1DF5E7}"/>
              </a:ext>
            </a:extLst>
          </p:cNvPr>
          <p:cNvSpPr/>
          <p:nvPr userDrawn="1"/>
        </p:nvSpPr>
        <p:spPr>
          <a:xfrm>
            <a:off x="4114799" y="2355278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CABDF00-540A-420E-91CC-30D599A77205}"/>
              </a:ext>
            </a:extLst>
          </p:cNvPr>
          <p:cNvSpPr/>
          <p:nvPr userDrawn="1"/>
        </p:nvSpPr>
        <p:spPr>
          <a:xfrm>
            <a:off x="-69278" y="3602195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1BCFA27-95C8-4CF5-9A08-D45749EF6815}"/>
              </a:ext>
            </a:extLst>
          </p:cNvPr>
          <p:cNvSpPr/>
          <p:nvPr userDrawn="1"/>
        </p:nvSpPr>
        <p:spPr>
          <a:xfrm>
            <a:off x="3657600" y="6442381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95E3C30-8B6A-406B-B848-516CAA6DC9BB}"/>
              </a:ext>
            </a:extLst>
          </p:cNvPr>
          <p:cNvSpPr/>
          <p:nvPr userDrawn="1"/>
        </p:nvSpPr>
        <p:spPr>
          <a:xfrm>
            <a:off x="4973787" y="3255831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41844FB-7485-4859-97A5-B97EE406CA30}"/>
              </a:ext>
            </a:extLst>
          </p:cNvPr>
          <p:cNvSpPr/>
          <p:nvPr userDrawn="1"/>
        </p:nvSpPr>
        <p:spPr>
          <a:xfrm>
            <a:off x="5223159" y="6456235"/>
            <a:ext cx="180110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728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76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03" r:id="rId2"/>
    <p:sldLayoutId id="2147483804" r:id="rId3"/>
    <p:sldLayoutId id="2147483796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9EC70-05AC-4DED-B770-D5E9EF96C573}"/>
              </a:ext>
            </a:extLst>
          </p:cNvPr>
          <p:cNvSpPr txBox="1">
            <a:spLocks/>
          </p:cNvSpPr>
          <p:nvPr/>
        </p:nvSpPr>
        <p:spPr>
          <a:xfrm>
            <a:off x="1122219" y="2369949"/>
            <a:ext cx="5070763" cy="8642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Term project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671930-B7C1-4EDB-BDDB-F3FF0E78AF7B}"/>
              </a:ext>
            </a:extLst>
          </p:cNvPr>
          <p:cNvSpPr txBox="1">
            <a:spLocks/>
          </p:cNvSpPr>
          <p:nvPr/>
        </p:nvSpPr>
        <p:spPr>
          <a:xfrm>
            <a:off x="8395161" y="4416137"/>
            <a:ext cx="3136398" cy="454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ea typeface="HY중고딕" panose="02030600000101010101" pitchFamily="18" charset="-127"/>
              </a:rPr>
              <a:t>201501489 </a:t>
            </a:r>
            <a:r>
              <a:rPr lang="ko-KR" altLang="en-US" sz="2400" b="1" dirty="0">
                <a:ea typeface="HY중고딕" panose="02030600000101010101" pitchFamily="18" charset="-127"/>
              </a:rPr>
              <a:t>최영진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911228-360E-40CE-9651-CD2EDC8E27C8}"/>
              </a:ext>
            </a:extLst>
          </p:cNvPr>
          <p:cNvSpPr txBox="1">
            <a:spLocks/>
          </p:cNvSpPr>
          <p:nvPr/>
        </p:nvSpPr>
        <p:spPr>
          <a:xfrm>
            <a:off x="6192982" y="3254343"/>
            <a:ext cx="5463268" cy="7388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도서정가제로 인한 시장상황 분석</a:t>
            </a:r>
            <a:endParaRPr lang="ko-KR" altLang="en-US" sz="2400" b="1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86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66FFBFCB-B781-43E7-B8A2-FFE0369B9A31}"/>
              </a:ext>
            </a:extLst>
          </p:cNvPr>
          <p:cNvGrpSpPr/>
          <p:nvPr/>
        </p:nvGrpSpPr>
        <p:grpSpPr>
          <a:xfrm>
            <a:off x="2804490" y="4916756"/>
            <a:ext cx="4090170" cy="646331"/>
            <a:chOff x="2602111" y="5147395"/>
            <a:chExt cx="4090170" cy="6463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25246-4A02-4D05-A82E-41D70AA15913}"/>
                </a:ext>
              </a:extLst>
            </p:cNvPr>
            <p:cNvGrpSpPr/>
            <p:nvPr/>
          </p:nvGrpSpPr>
          <p:grpSpPr>
            <a:xfrm>
              <a:off x="2602111" y="5189777"/>
              <a:ext cx="346838" cy="332509"/>
              <a:chOff x="2338875" y="3297382"/>
              <a:chExt cx="606966" cy="58189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B7C0D06-BBE8-4D12-B8DB-7FD8F3DC4034}"/>
                  </a:ext>
                </a:extLst>
              </p:cNvPr>
              <p:cNvCxnSpPr/>
              <p:nvPr/>
            </p:nvCxnSpPr>
            <p:spPr>
              <a:xfrm>
                <a:off x="2347566" y="3297382"/>
                <a:ext cx="0" cy="581891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B535B0DA-E5BC-4AFE-A25F-83EEC343A8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875" y="3865418"/>
                <a:ext cx="606966" cy="0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69F946-0AE2-4238-AA54-A51319B8C65F}"/>
                </a:ext>
              </a:extLst>
            </p:cNvPr>
            <p:cNvSpPr txBox="1"/>
            <p:nvPr/>
          </p:nvSpPr>
          <p:spPr>
            <a:xfrm>
              <a:off x="2948949" y="5147395"/>
              <a:ext cx="3743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소비자 여론 조사</a:t>
              </a:r>
              <a:r>
                <a:rPr lang="en-US" altLang="ko-KR" dirty="0"/>
                <a:t>, </a:t>
              </a:r>
            </a:p>
            <a:p>
              <a:r>
                <a:rPr lang="ko-KR" altLang="en-US" dirty="0"/>
                <a:t>소비자 인식에 따른 소비규모 변화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74EC0A-7DC6-4C57-9A88-EC5808491647}"/>
              </a:ext>
            </a:extLst>
          </p:cNvPr>
          <p:cNvGrpSpPr/>
          <p:nvPr/>
        </p:nvGrpSpPr>
        <p:grpSpPr>
          <a:xfrm>
            <a:off x="7143677" y="4916755"/>
            <a:ext cx="3315921" cy="646331"/>
            <a:chOff x="6941298" y="5147394"/>
            <a:chExt cx="3315921" cy="64633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3E3CFF7-9FE0-4460-8071-92F7926B3045}"/>
                </a:ext>
              </a:extLst>
            </p:cNvPr>
            <p:cNvGrpSpPr/>
            <p:nvPr/>
          </p:nvGrpSpPr>
          <p:grpSpPr>
            <a:xfrm>
              <a:off x="6941298" y="5181860"/>
              <a:ext cx="346838" cy="332509"/>
              <a:chOff x="2338875" y="3297382"/>
              <a:chExt cx="606966" cy="581891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27F2F1D-5A1B-4D98-87B3-CF3779BEDD26}"/>
                  </a:ext>
                </a:extLst>
              </p:cNvPr>
              <p:cNvCxnSpPr/>
              <p:nvPr/>
            </p:nvCxnSpPr>
            <p:spPr>
              <a:xfrm>
                <a:off x="2347566" y="3297382"/>
                <a:ext cx="0" cy="581891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7D77220-F5B9-495C-9584-471287BFF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875" y="3865418"/>
                <a:ext cx="606966" cy="0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C44823-3BB3-4C5F-BA6E-98F33DA0B099}"/>
                </a:ext>
              </a:extLst>
            </p:cNvPr>
            <p:cNvSpPr txBox="1"/>
            <p:nvPr/>
          </p:nvSpPr>
          <p:spPr>
            <a:xfrm>
              <a:off x="7288136" y="5147394"/>
              <a:ext cx="2969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시장 변화 형태에</a:t>
              </a:r>
              <a:endParaRPr lang="en-US" altLang="ko-KR" dirty="0"/>
            </a:p>
            <a:p>
              <a:r>
                <a:rPr lang="ko-KR" altLang="en-US" dirty="0"/>
                <a:t>소비자 인식의 영향력 확인</a:t>
              </a:r>
              <a:endParaRPr lang="en-US" altLang="ko-KR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7D2AC9-87D3-418A-8DF8-F8B07E6476D1}"/>
              </a:ext>
            </a:extLst>
          </p:cNvPr>
          <p:cNvGrpSpPr/>
          <p:nvPr/>
        </p:nvGrpSpPr>
        <p:grpSpPr>
          <a:xfrm>
            <a:off x="3246898" y="3143905"/>
            <a:ext cx="3136384" cy="646331"/>
            <a:chOff x="3040294" y="3366114"/>
            <a:chExt cx="3136384" cy="6463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C6DA62-7C10-42DE-BE66-F4F0E2601988}"/>
                </a:ext>
              </a:extLst>
            </p:cNvPr>
            <p:cNvGrpSpPr/>
            <p:nvPr/>
          </p:nvGrpSpPr>
          <p:grpSpPr>
            <a:xfrm>
              <a:off x="3040294" y="3396376"/>
              <a:ext cx="346838" cy="332509"/>
              <a:chOff x="2338875" y="3297382"/>
              <a:chExt cx="606966" cy="581891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B4492E0-750C-4EC0-A192-5AFFD5F1E40C}"/>
                  </a:ext>
                </a:extLst>
              </p:cNvPr>
              <p:cNvCxnSpPr/>
              <p:nvPr/>
            </p:nvCxnSpPr>
            <p:spPr>
              <a:xfrm>
                <a:off x="2347566" y="3297382"/>
                <a:ext cx="0" cy="581891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2B9CCB0-0404-4FF2-95A9-020B9FEA25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875" y="3865418"/>
                <a:ext cx="606966" cy="0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BB6308-94E3-4B50-851B-4EAF144F10DD}"/>
                </a:ext>
              </a:extLst>
            </p:cNvPr>
            <p:cNvSpPr txBox="1"/>
            <p:nvPr/>
          </p:nvSpPr>
          <p:spPr>
            <a:xfrm>
              <a:off x="3387132" y="3366114"/>
              <a:ext cx="278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출판업계의 판매량 변화</a:t>
              </a:r>
              <a:r>
                <a:rPr lang="en-US" altLang="ko-KR" dirty="0"/>
                <a:t>, </a:t>
              </a:r>
            </a:p>
            <a:p>
              <a:r>
                <a:rPr lang="ko-KR" altLang="en-US" dirty="0"/>
                <a:t>출판업계 미래 투자액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91ACB66-6D5A-450F-BCFA-BFAA8B0F6236}"/>
              </a:ext>
            </a:extLst>
          </p:cNvPr>
          <p:cNvGrpSpPr/>
          <p:nvPr/>
        </p:nvGrpSpPr>
        <p:grpSpPr>
          <a:xfrm>
            <a:off x="6894660" y="3143905"/>
            <a:ext cx="3307141" cy="646331"/>
            <a:chOff x="6688056" y="3366114"/>
            <a:chExt cx="3307141" cy="6463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A0C0F9A-DD05-4B58-A4C9-247938DB5C94}"/>
                </a:ext>
              </a:extLst>
            </p:cNvPr>
            <p:cNvGrpSpPr/>
            <p:nvPr/>
          </p:nvGrpSpPr>
          <p:grpSpPr>
            <a:xfrm>
              <a:off x="6688056" y="3375809"/>
              <a:ext cx="346838" cy="332509"/>
              <a:chOff x="2338875" y="3297382"/>
              <a:chExt cx="606966" cy="581891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3CFEBF3-DAD5-490A-A7FC-D65B47E98B66}"/>
                  </a:ext>
                </a:extLst>
              </p:cNvPr>
              <p:cNvCxnSpPr/>
              <p:nvPr/>
            </p:nvCxnSpPr>
            <p:spPr>
              <a:xfrm>
                <a:off x="2347566" y="3297382"/>
                <a:ext cx="0" cy="581891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2AC634B-DDAB-4A51-8991-688C1E75F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875" y="3865418"/>
                <a:ext cx="606966" cy="0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D31165-ED65-4AAC-BE10-3713F4F5D1D9}"/>
                </a:ext>
              </a:extLst>
            </p:cNvPr>
            <p:cNvSpPr txBox="1"/>
            <p:nvPr/>
          </p:nvSpPr>
          <p:spPr>
            <a:xfrm>
              <a:off x="7026114" y="3366114"/>
              <a:ext cx="2969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시장 변화 형태에 따른 </a:t>
              </a:r>
              <a:endParaRPr lang="en-US" altLang="ko-KR" dirty="0"/>
            </a:p>
            <a:p>
              <a:r>
                <a:rPr lang="ko-KR" altLang="en-US" dirty="0"/>
                <a:t>출판업계 반응 및 여론조사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0480F62-69A6-4DF5-A6BE-5AD60E3C0A05}"/>
              </a:ext>
            </a:extLst>
          </p:cNvPr>
          <p:cNvGrpSpPr/>
          <p:nvPr/>
        </p:nvGrpSpPr>
        <p:grpSpPr>
          <a:xfrm>
            <a:off x="1439570" y="2314532"/>
            <a:ext cx="8364114" cy="864298"/>
            <a:chOff x="1281546" y="1774202"/>
            <a:chExt cx="8364114" cy="8642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BEE2ED-AE75-4B31-8FAB-F354F6899986}"/>
                </a:ext>
              </a:extLst>
            </p:cNvPr>
            <p:cNvSpPr txBox="1"/>
            <p:nvPr/>
          </p:nvSpPr>
          <p:spPr>
            <a:xfrm>
              <a:off x="2882270" y="1774202"/>
              <a:ext cx="6763390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출판 생태계가 정말 도서정가제에 달려있을까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</a:p>
          </p:txBody>
        </p: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F4699516-7834-4ECC-9C3D-2529AB71C8EF}"/>
                </a:ext>
              </a:extLst>
            </p:cNvPr>
            <p:cNvSpPr txBox="1">
              <a:spLocks/>
            </p:cNvSpPr>
            <p:nvPr/>
          </p:nvSpPr>
          <p:spPr>
            <a:xfrm>
              <a:off x="1281546" y="1774202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68CFA4-D5F3-4E10-91CD-8CB1AACC71E0}"/>
              </a:ext>
            </a:extLst>
          </p:cNvPr>
          <p:cNvGrpSpPr/>
          <p:nvPr/>
        </p:nvGrpSpPr>
        <p:grpSpPr>
          <a:xfrm>
            <a:off x="1439569" y="4052457"/>
            <a:ext cx="9312862" cy="864298"/>
            <a:chOff x="1281545" y="3429000"/>
            <a:chExt cx="9312862" cy="864298"/>
          </a:xfrm>
        </p:grpSpPr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E54B90BA-CDBA-4A06-B49A-4E1CDEB19116}"/>
                </a:ext>
              </a:extLst>
            </p:cNvPr>
            <p:cNvSpPr txBox="1">
              <a:spLocks/>
            </p:cNvSpPr>
            <p:nvPr/>
          </p:nvSpPr>
          <p:spPr>
            <a:xfrm>
              <a:off x="1281545" y="3429000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E1D352-3AAC-4672-BC5E-21CDB5399384}"/>
                </a:ext>
              </a:extLst>
            </p:cNvPr>
            <p:cNvSpPr txBox="1"/>
            <p:nvPr/>
          </p:nvSpPr>
          <p:spPr>
            <a:xfrm>
              <a:off x="2189542" y="3429000"/>
              <a:ext cx="840486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소비 시장의 흐름은 도서정가제에 영향을 어떻게 받았는가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23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0AA09A-E66F-4926-9D84-A6F98412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56" y="1617518"/>
            <a:ext cx="7599888" cy="431863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9665CC1-05C5-4095-BAC0-3CE3BC4B3ED5}"/>
              </a:ext>
            </a:extLst>
          </p:cNvPr>
          <p:cNvSpPr txBox="1">
            <a:spLocks/>
          </p:cNvSpPr>
          <p:nvPr/>
        </p:nvSpPr>
        <p:spPr>
          <a:xfrm>
            <a:off x="3364366" y="718694"/>
            <a:ext cx="5463268" cy="7388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중간 발표 당시 수집 완료한 결과물</a:t>
            </a:r>
            <a:endParaRPr lang="ko-KR" altLang="en-US" sz="2400" b="1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44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F5B7F2D7-7A82-4D34-B19F-3AEB15B5BA7A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C534A848-2D30-4C57-9886-9377D84AC439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784DDD9-9557-4899-974E-C614DF28A4EA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EEDAA8B-CE6A-4FAA-8C0F-C207E2712EA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4C236ADD-A698-40B3-B5B1-EBAD884659D3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8131813E-8C0A-4E72-AF2D-DB9C903EA982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730837" y="443427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</a:rPr>
              <a:t>Q&amp;A</a:t>
            </a:r>
            <a:endParaRPr lang="ko-KR" alt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76F638-58B4-4CB5-847A-876ACABB5B21}"/>
              </a:ext>
            </a:extLst>
          </p:cNvPr>
          <p:cNvSpPr txBox="1"/>
          <p:nvPr/>
        </p:nvSpPr>
        <p:spPr>
          <a:xfrm>
            <a:off x="7730837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최종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16E35-DD3B-44DC-9C7C-098365036C5E}"/>
              </a:ext>
            </a:extLst>
          </p:cNvPr>
          <p:cNvSpPr txBox="1"/>
          <p:nvPr/>
        </p:nvSpPr>
        <p:spPr>
          <a:xfrm>
            <a:off x="2916383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중간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9C61CE-B612-4DEA-AE15-0353C51B70E7}"/>
              </a:ext>
            </a:extLst>
          </p:cNvPr>
          <p:cNvSpPr txBox="1"/>
          <p:nvPr/>
        </p:nvSpPr>
        <p:spPr>
          <a:xfrm>
            <a:off x="2916383" y="1832049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3A150-9622-404F-B7BB-A7ADBFD485ED}"/>
              </a:ext>
            </a:extLst>
          </p:cNvPr>
          <p:cNvSpPr txBox="1"/>
          <p:nvPr/>
        </p:nvSpPr>
        <p:spPr>
          <a:xfrm>
            <a:off x="2880249" y="4372721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진행 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B926E-ACB4-4C28-80A2-3FDEA0A0F59D}"/>
              </a:ext>
            </a:extLst>
          </p:cNvPr>
          <p:cNvSpPr txBox="1"/>
          <p:nvPr/>
        </p:nvSpPr>
        <p:spPr>
          <a:xfrm>
            <a:off x="7648443" y="183204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283243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36670B-3AA3-46B7-95B2-50A22F0C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430" y="1789660"/>
            <a:ext cx="6128859" cy="4625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15C80-333B-4DC5-9B7C-A1CFD2F30987}"/>
              </a:ext>
            </a:extLst>
          </p:cNvPr>
          <p:cNvSpPr txBox="1"/>
          <p:nvPr/>
        </p:nvSpPr>
        <p:spPr>
          <a:xfrm>
            <a:off x="714098" y="860703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매출액 증감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3052603-BA6E-4292-BF0A-25CA088A903E}"/>
              </a:ext>
            </a:extLst>
          </p:cNvPr>
          <p:cNvSpPr/>
          <p:nvPr/>
        </p:nvSpPr>
        <p:spPr>
          <a:xfrm>
            <a:off x="5477608" y="1749257"/>
            <a:ext cx="817684" cy="50157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91AAA2A-FFD7-4D1A-9899-DD5FD26A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429" y="1789660"/>
            <a:ext cx="6140902" cy="4625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4C0E3-CABE-4774-A725-F3E9FC6A1EA7}"/>
              </a:ext>
            </a:extLst>
          </p:cNvPr>
          <p:cNvSpPr txBox="1"/>
          <p:nvPr/>
        </p:nvSpPr>
        <p:spPr>
          <a:xfrm>
            <a:off x="714098" y="860703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매출액 감소</a:t>
            </a:r>
          </a:p>
        </p:txBody>
      </p:sp>
    </p:spTree>
    <p:extLst>
      <p:ext uri="{BB962C8B-B14F-4D97-AF65-F5344CB8AC3E}">
        <p14:creationId xmlns:p14="http://schemas.microsoft.com/office/powerpoint/2010/main" val="288739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B90946-E644-4D31-84B4-AF0FE136E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10003"/>
              </p:ext>
            </p:extLst>
          </p:nvPr>
        </p:nvGraphicFramePr>
        <p:xfrm>
          <a:off x="3031908" y="1795395"/>
          <a:ext cx="5774740" cy="4201902"/>
        </p:xfrm>
        <a:graphic>
          <a:graphicData uri="http://schemas.openxmlformats.org/drawingml/2006/table">
            <a:tbl>
              <a:tblPr/>
              <a:tblGrid>
                <a:gridCol w="1553206">
                  <a:extLst>
                    <a:ext uri="{9D8B030D-6E8A-4147-A177-3AD203B41FA5}">
                      <a16:colId xmlns:a16="http://schemas.microsoft.com/office/drawing/2014/main" val="2623506911"/>
                    </a:ext>
                  </a:extLst>
                </a:gridCol>
                <a:gridCol w="703589">
                  <a:extLst>
                    <a:ext uri="{9D8B030D-6E8A-4147-A177-3AD203B41FA5}">
                      <a16:colId xmlns:a16="http://schemas.microsoft.com/office/drawing/2014/main" val="3676690767"/>
                    </a:ext>
                  </a:extLst>
                </a:gridCol>
                <a:gridCol w="703589">
                  <a:extLst>
                    <a:ext uri="{9D8B030D-6E8A-4147-A177-3AD203B41FA5}">
                      <a16:colId xmlns:a16="http://schemas.microsoft.com/office/drawing/2014/main" val="966960581"/>
                    </a:ext>
                  </a:extLst>
                </a:gridCol>
                <a:gridCol w="703589">
                  <a:extLst>
                    <a:ext uri="{9D8B030D-6E8A-4147-A177-3AD203B41FA5}">
                      <a16:colId xmlns:a16="http://schemas.microsoft.com/office/drawing/2014/main" val="2741550390"/>
                    </a:ext>
                  </a:extLst>
                </a:gridCol>
                <a:gridCol w="703589">
                  <a:extLst>
                    <a:ext uri="{9D8B030D-6E8A-4147-A177-3AD203B41FA5}">
                      <a16:colId xmlns:a16="http://schemas.microsoft.com/office/drawing/2014/main" val="3693745812"/>
                    </a:ext>
                  </a:extLst>
                </a:gridCol>
                <a:gridCol w="703589">
                  <a:extLst>
                    <a:ext uri="{9D8B030D-6E8A-4147-A177-3AD203B41FA5}">
                      <a16:colId xmlns:a16="http://schemas.microsoft.com/office/drawing/2014/main" val="1847830253"/>
                    </a:ext>
                  </a:extLst>
                </a:gridCol>
                <a:gridCol w="703589">
                  <a:extLst>
                    <a:ext uri="{9D8B030D-6E8A-4147-A177-3AD203B41FA5}">
                      <a16:colId xmlns:a16="http://schemas.microsoft.com/office/drawing/2014/main" val="2798759896"/>
                    </a:ext>
                  </a:extLst>
                </a:gridCol>
              </a:tblGrid>
              <a:tr h="233439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5529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18127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단행본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202989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전문서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039373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교과서 및 학습 참고서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046507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아동도서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931500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021629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전집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778158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175008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 미만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178677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 미만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496722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10~100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 미만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12329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 이상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91142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438772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629170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10~49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50225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66067"/>
                  </a:ext>
                </a:extLst>
              </a:tr>
              <a:tr h="233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사례 수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79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B0B25E-61B9-4D58-859C-E7C878D1606F}"/>
              </a:ext>
            </a:extLst>
          </p:cNvPr>
          <p:cNvSpPr txBox="1"/>
          <p:nvPr/>
        </p:nvSpPr>
        <p:spPr>
          <a:xfrm>
            <a:off x="714098" y="860703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영업 이익률</a:t>
            </a:r>
          </a:p>
        </p:txBody>
      </p:sp>
    </p:spTree>
    <p:extLst>
      <p:ext uri="{BB962C8B-B14F-4D97-AF65-F5344CB8AC3E}">
        <p14:creationId xmlns:p14="http://schemas.microsoft.com/office/powerpoint/2010/main" val="410592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19B779-5C1F-429E-BCA2-ACA6AC6C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98" y="878888"/>
            <a:ext cx="6630265" cy="5752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7C227-6351-43D3-B47C-013570053A49}"/>
              </a:ext>
            </a:extLst>
          </p:cNvPr>
          <p:cNvSpPr txBox="1"/>
          <p:nvPr/>
        </p:nvSpPr>
        <p:spPr>
          <a:xfrm>
            <a:off x="1113593" y="2032555"/>
            <a:ext cx="1745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평균 이익률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D37DB-51C3-4FA0-B07C-7D3A0F80FF80}"/>
              </a:ext>
            </a:extLst>
          </p:cNvPr>
          <p:cNvSpPr txBox="1"/>
          <p:nvPr/>
        </p:nvSpPr>
        <p:spPr>
          <a:xfrm>
            <a:off x="1113592" y="4874889"/>
            <a:ext cx="1745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세부 </a:t>
            </a:r>
            <a:r>
              <a:rPr lang="ko-KR" altLang="en-US" sz="2000" b="1" dirty="0"/>
              <a:t>이익률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DC94FC-19B2-47FF-8AFA-8D2F8CA9B35D}"/>
              </a:ext>
            </a:extLst>
          </p:cNvPr>
          <p:cNvSpPr txBox="1">
            <a:spLocks/>
          </p:cNvSpPr>
          <p:nvPr/>
        </p:nvSpPr>
        <p:spPr>
          <a:xfrm>
            <a:off x="1189503" y="2578324"/>
            <a:ext cx="1438287" cy="31579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HY견고딕" panose="02030600000101010101" pitchFamily="18" charset="-127"/>
              </a:rPr>
              <a:t>2017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HY견고딕" panose="02030600000101010101" pitchFamily="18" charset="-127"/>
              </a:rPr>
              <a:t>년도 제외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934B1E3-AE04-4347-8198-87CB495B9B19}"/>
              </a:ext>
            </a:extLst>
          </p:cNvPr>
          <p:cNvSpPr txBox="1">
            <a:spLocks/>
          </p:cNvSpPr>
          <p:nvPr/>
        </p:nvSpPr>
        <p:spPr>
          <a:xfrm>
            <a:off x="1189503" y="5348838"/>
            <a:ext cx="1438287" cy="31579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HY견고딕" panose="02030600000101010101" pitchFamily="18" charset="-127"/>
              </a:rPr>
              <a:t>2017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HY견고딕" panose="02030600000101010101" pitchFamily="18" charset="-127"/>
              </a:rPr>
              <a:t>년도 제외</a:t>
            </a:r>
          </a:p>
        </p:txBody>
      </p:sp>
    </p:spTree>
    <p:extLst>
      <p:ext uri="{BB962C8B-B14F-4D97-AF65-F5344CB8AC3E}">
        <p14:creationId xmlns:p14="http://schemas.microsoft.com/office/powerpoint/2010/main" val="1351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EFFA0-A5C4-4DC3-A664-1DCC5556AE0A}"/>
              </a:ext>
            </a:extLst>
          </p:cNvPr>
          <p:cNvSpPr txBox="1"/>
          <p:nvPr/>
        </p:nvSpPr>
        <p:spPr>
          <a:xfrm>
            <a:off x="3361918" y="3669990"/>
            <a:ext cx="5468164" cy="117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2016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기점으로 웹소설과 웹툰 기반 </a:t>
            </a:r>
            <a:endParaRPr lang="en-US" altLang="ko-KR" sz="2400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드라마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영화화 관심도 증가</a:t>
            </a:r>
            <a:endParaRPr lang="en-US" altLang="ko-KR" sz="2400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C9D81-BCBF-441D-9F7D-A978067A9548}"/>
              </a:ext>
            </a:extLst>
          </p:cNvPr>
          <p:cNvSpPr txBox="1"/>
          <p:nvPr/>
        </p:nvSpPr>
        <p:spPr>
          <a:xfrm>
            <a:off x="3183818" y="2645348"/>
            <a:ext cx="5429692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하지만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여전히 낮은 사회기여도 조사</a:t>
            </a:r>
            <a:endParaRPr lang="en-US" altLang="ko-KR" sz="2400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343B6-8252-4609-888A-29BA4A07A832}"/>
              </a:ext>
            </a:extLst>
          </p:cNvPr>
          <p:cNvSpPr txBox="1"/>
          <p:nvPr/>
        </p:nvSpPr>
        <p:spPr>
          <a:xfrm>
            <a:off x="1797831" y="1620706"/>
            <a:ext cx="8379218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웹소설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시장이 확대 된 계기 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</a:t>
            </a:r>
            <a:r>
              <a:rPr lang="ko-KR" altLang="en-US" sz="2400" kern="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웹소설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E50A7-384A-4DEE-BF71-E6BB430BC568}"/>
              </a:ext>
            </a:extLst>
          </p:cNvPr>
          <p:cNvSpPr txBox="1"/>
          <p:nvPr/>
        </p:nvSpPr>
        <p:spPr>
          <a:xfrm>
            <a:off x="3535486" y="5342702"/>
            <a:ext cx="4903907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웹소설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전자책 사회기여도 상승</a:t>
            </a:r>
            <a:endParaRPr lang="en-US" altLang="ko-KR" sz="2400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AF01446-A4B0-4117-857A-CA7480DCC0EA}"/>
              </a:ext>
            </a:extLst>
          </p:cNvPr>
          <p:cNvCxnSpPr>
            <a:cxnSpLocks/>
          </p:cNvCxnSpPr>
          <p:nvPr/>
        </p:nvCxnSpPr>
        <p:spPr>
          <a:xfrm>
            <a:off x="5987441" y="2174831"/>
            <a:ext cx="0" cy="64807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09CFE1-4911-45D7-B445-9BB0B61ED853}"/>
              </a:ext>
            </a:extLst>
          </p:cNvPr>
          <p:cNvCxnSpPr>
            <a:cxnSpLocks/>
          </p:cNvCxnSpPr>
          <p:nvPr/>
        </p:nvCxnSpPr>
        <p:spPr>
          <a:xfrm>
            <a:off x="5975057" y="3233201"/>
            <a:ext cx="0" cy="64807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651823-BD78-4561-9775-82F4A7038F01}"/>
              </a:ext>
            </a:extLst>
          </p:cNvPr>
          <p:cNvCxnSpPr>
            <a:cxnSpLocks/>
          </p:cNvCxnSpPr>
          <p:nvPr/>
        </p:nvCxnSpPr>
        <p:spPr>
          <a:xfrm>
            <a:off x="5989304" y="4853766"/>
            <a:ext cx="0" cy="6480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04F3F3B-38E9-4F11-9E89-FEE96E92291A}"/>
              </a:ext>
            </a:extLst>
          </p:cNvPr>
          <p:cNvSpPr txBox="1">
            <a:spLocks/>
          </p:cNvSpPr>
          <p:nvPr/>
        </p:nvSpPr>
        <p:spPr>
          <a:xfrm>
            <a:off x="8613510" y="4507886"/>
            <a:ext cx="2670388" cy="5878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관심도가 높았던 예시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구르미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그린 달빛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치즈인더트랩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969FE-E736-462F-BD93-E6C3EF1FCA2D}"/>
              </a:ext>
            </a:extLst>
          </p:cNvPr>
          <p:cNvSpPr txBox="1"/>
          <p:nvPr/>
        </p:nvSpPr>
        <p:spPr>
          <a:xfrm>
            <a:off x="538251" y="694426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시장이 변화한 시기</a:t>
            </a:r>
          </a:p>
        </p:txBody>
      </p:sp>
    </p:spTree>
    <p:extLst>
      <p:ext uri="{BB962C8B-B14F-4D97-AF65-F5344CB8AC3E}">
        <p14:creationId xmlns:p14="http://schemas.microsoft.com/office/powerpoint/2010/main" val="339273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4DED66-10E3-4748-B54B-4D9553E74897}"/>
              </a:ext>
            </a:extLst>
          </p:cNvPr>
          <p:cNvSpPr txBox="1"/>
          <p:nvPr/>
        </p:nvSpPr>
        <p:spPr>
          <a:xfrm>
            <a:off x="714098" y="86070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전자책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B9458-63AB-4DEA-924B-75F74DD97FCC}"/>
              </a:ext>
            </a:extLst>
          </p:cNvPr>
          <p:cNvSpPr txBox="1"/>
          <p:nvPr/>
        </p:nvSpPr>
        <p:spPr>
          <a:xfrm>
            <a:off x="802330" y="1659693"/>
            <a:ext cx="233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전자책 시장 가능성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업계의 여론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1A4604-EE03-43BD-8F6A-64D8CA39677D}"/>
              </a:ext>
            </a:extLst>
          </p:cNvPr>
          <p:cNvGrpSpPr/>
          <p:nvPr/>
        </p:nvGrpSpPr>
        <p:grpSpPr>
          <a:xfrm>
            <a:off x="3248682" y="860703"/>
            <a:ext cx="5694635" cy="5595079"/>
            <a:chOff x="3990903" y="860703"/>
            <a:chExt cx="5694635" cy="55950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5DDF3F-0231-4ED3-9483-0B3ADB4FE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0903" y="860703"/>
              <a:ext cx="5694635" cy="5595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590B38-D942-479A-AABA-46E85489B726}"/>
                </a:ext>
              </a:extLst>
            </p:cNvPr>
            <p:cNvSpPr txBox="1"/>
            <p:nvPr/>
          </p:nvSpPr>
          <p:spPr>
            <a:xfrm>
              <a:off x="5093204" y="325813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2016</a:t>
              </a:r>
              <a:endParaRPr lang="ko-KR" altLang="en-US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9CB0EE-D975-4A46-AA76-BD4AC4D2D833}"/>
                </a:ext>
              </a:extLst>
            </p:cNvPr>
            <p:cNvSpPr txBox="1"/>
            <p:nvPr/>
          </p:nvSpPr>
          <p:spPr>
            <a:xfrm>
              <a:off x="7988804" y="325813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2017</a:t>
              </a:r>
              <a:endParaRPr lang="ko-KR" altLang="en-US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9D159-ADD5-4342-B280-5DD4E3A717AB}"/>
                </a:ext>
              </a:extLst>
            </p:cNvPr>
            <p:cNvSpPr txBox="1"/>
            <p:nvPr/>
          </p:nvSpPr>
          <p:spPr>
            <a:xfrm>
              <a:off x="5093204" y="605567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2018</a:t>
              </a:r>
              <a:endParaRPr lang="ko-KR" altLang="en-US" sz="20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CAC268-5C0B-4A8F-8C74-C5FE6F6591AB}"/>
                </a:ext>
              </a:extLst>
            </p:cNvPr>
            <p:cNvSpPr txBox="1"/>
            <p:nvPr/>
          </p:nvSpPr>
          <p:spPr>
            <a:xfrm>
              <a:off x="7988804" y="605567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2019</a:t>
              </a:r>
              <a:endParaRPr lang="ko-KR" altLang="en-US" sz="20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F3A5F-170A-4CAF-B987-08069E2B21D6}"/>
              </a:ext>
            </a:extLst>
          </p:cNvPr>
          <p:cNvSpPr txBox="1"/>
          <p:nvPr/>
        </p:nvSpPr>
        <p:spPr>
          <a:xfrm>
            <a:off x="682991" y="539732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2015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년도 기점으로 조사 대상에 포함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BD1EB-6BC6-4172-96B1-4FA4967AACD1}"/>
              </a:ext>
            </a:extLst>
          </p:cNvPr>
          <p:cNvSpPr txBox="1"/>
          <p:nvPr/>
        </p:nvSpPr>
        <p:spPr>
          <a:xfrm>
            <a:off x="9058181" y="3258132"/>
            <a:ext cx="2802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초중반에 발표된 자료이므로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실제로는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전 년도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~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해당 년도 상반기에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해당하는 결과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F7338-0E00-49FF-B0F1-5CAF1B86C480}"/>
              </a:ext>
            </a:extLst>
          </p:cNvPr>
          <p:cNvSpPr/>
          <p:nvPr/>
        </p:nvSpPr>
        <p:spPr>
          <a:xfrm>
            <a:off x="6431144" y="878286"/>
            <a:ext cx="2459080" cy="2435036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8BBD5C-B01A-49EA-B085-B045B0A6EFF6}"/>
              </a:ext>
            </a:extLst>
          </p:cNvPr>
          <p:cNvSpPr/>
          <p:nvPr/>
        </p:nvSpPr>
        <p:spPr>
          <a:xfrm>
            <a:off x="3163640" y="3796741"/>
            <a:ext cx="2932359" cy="280771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115741-C3DB-4805-93A6-99C8CA03AE88}"/>
              </a:ext>
            </a:extLst>
          </p:cNvPr>
          <p:cNvCxnSpPr/>
          <p:nvPr/>
        </p:nvCxnSpPr>
        <p:spPr>
          <a:xfrm flipH="1">
            <a:off x="5952392" y="3258132"/>
            <a:ext cx="478752" cy="53860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21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4DED66-10E3-4748-B54B-4D9553E74897}"/>
              </a:ext>
            </a:extLst>
          </p:cNvPr>
          <p:cNvSpPr txBox="1"/>
          <p:nvPr/>
        </p:nvSpPr>
        <p:spPr>
          <a:xfrm>
            <a:off x="714098" y="86070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전자책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B9458-63AB-4DEA-924B-75F74DD97FCC}"/>
              </a:ext>
            </a:extLst>
          </p:cNvPr>
          <p:cNvSpPr txBox="1"/>
          <p:nvPr/>
        </p:nvSpPr>
        <p:spPr>
          <a:xfrm>
            <a:off x="802330" y="1659693"/>
            <a:ext cx="233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전자책 시장 가능성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업계의 여론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1A4604-EE03-43BD-8F6A-64D8CA39677D}"/>
              </a:ext>
            </a:extLst>
          </p:cNvPr>
          <p:cNvGrpSpPr/>
          <p:nvPr/>
        </p:nvGrpSpPr>
        <p:grpSpPr>
          <a:xfrm>
            <a:off x="3248681" y="938876"/>
            <a:ext cx="5694635" cy="5595079"/>
            <a:chOff x="3990903" y="860703"/>
            <a:chExt cx="5694635" cy="55950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5DDF3F-0231-4ED3-9483-0B3ADB4FE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0903" y="860703"/>
              <a:ext cx="5694635" cy="5595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590B38-D942-479A-AABA-46E85489B726}"/>
                </a:ext>
              </a:extLst>
            </p:cNvPr>
            <p:cNvSpPr txBox="1"/>
            <p:nvPr/>
          </p:nvSpPr>
          <p:spPr>
            <a:xfrm>
              <a:off x="5093204" y="325813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2016</a:t>
              </a:r>
              <a:endParaRPr lang="ko-KR" altLang="en-US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9CB0EE-D975-4A46-AA76-BD4AC4D2D833}"/>
                </a:ext>
              </a:extLst>
            </p:cNvPr>
            <p:cNvSpPr txBox="1"/>
            <p:nvPr/>
          </p:nvSpPr>
          <p:spPr>
            <a:xfrm>
              <a:off x="7988804" y="325813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2017</a:t>
              </a:r>
              <a:endParaRPr lang="ko-KR" altLang="en-US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9D159-ADD5-4342-B280-5DD4E3A717AB}"/>
                </a:ext>
              </a:extLst>
            </p:cNvPr>
            <p:cNvSpPr txBox="1"/>
            <p:nvPr/>
          </p:nvSpPr>
          <p:spPr>
            <a:xfrm>
              <a:off x="5093204" y="605567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2018</a:t>
              </a:r>
              <a:endParaRPr lang="ko-KR" altLang="en-US" sz="20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CAC268-5C0B-4A8F-8C74-C5FE6F6591AB}"/>
                </a:ext>
              </a:extLst>
            </p:cNvPr>
            <p:cNvSpPr txBox="1"/>
            <p:nvPr/>
          </p:nvSpPr>
          <p:spPr>
            <a:xfrm>
              <a:off x="7988804" y="6055672"/>
              <a:ext cx="828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2019</a:t>
              </a:r>
              <a:endParaRPr lang="ko-KR" altLang="en-US" sz="20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F3A5F-170A-4CAF-B987-08069E2B21D6}"/>
              </a:ext>
            </a:extLst>
          </p:cNvPr>
          <p:cNvSpPr txBox="1"/>
          <p:nvPr/>
        </p:nvSpPr>
        <p:spPr>
          <a:xfrm>
            <a:off x="718515" y="600322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2015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년도 기점으로 조사 대상에 포함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F7338-0E00-49FF-B0F1-5CAF1B86C480}"/>
              </a:ext>
            </a:extLst>
          </p:cNvPr>
          <p:cNvSpPr/>
          <p:nvPr/>
        </p:nvSpPr>
        <p:spPr>
          <a:xfrm>
            <a:off x="6181388" y="3874915"/>
            <a:ext cx="2774400" cy="26590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8BBD5C-B01A-49EA-B085-B045B0A6EFF6}"/>
              </a:ext>
            </a:extLst>
          </p:cNvPr>
          <p:cNvSpPr/>
          <p:nvPr/>
        </p:nvSpPr>
        <p:spPr>
          <a:xfrm>
            <a:off x="3219207" y="3874914"/>
            <a:ext cx="2847317" cy="265904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115741-C3DB-4805-93A6-99C8CA03AE88}"/>
              </a:ext>
            </a:extLst>
          </p:cNvPr>
          <p:cNvCxnSpPr>
            <a:cxnSpLocks/>
          </p:cNvCxnSpPr>
          <p:nvPr/>
        </p:nvCxnSpPr>
        <p:spPr>
          <a:xfrm>
            <a:off x="5748317" y="5050805"/>
            <a:ext cx="849138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748CE1-8A28-4263-B335-1C046B22E6D9}"/>
              </a:ext>
            </a:extLst>
          </p:cNvPr>
          <p:cNvSpPr txBox="1"/>
          <p:nvPr/>
        </p:nvSpPr>
        <p:spPr>
          <a:xfrm>
            <a:off x="9156040" y="4833873"/>
            <a:ext cx="280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다시 등장한 부정적 여론의 이유는 무엇일까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2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1">
            <a:extLst>
              <a:ext uri="{FF2B5EF4-FFF2-40B4-BE49-F238E27FC236}">
                <a16:creationId xmlns:a16="http://schemas.microsoft.com/office/drawing/2014/main" id="{3808B41D-334C-411A-BF03-010A8E1BBFF8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DE6A60DB-F336-4F56-B3F7-C864F67346E6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3CCE9D20-0AEE-4A75-8F13-81ABC6F3AFD1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607C8C-90A5-4C5C-BE30-8F985CDE386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58036C16-BD8D-4251-8051-3FC837EBC1CA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23057FF4-144C-412A-9763-0DA14F278ECC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E7BF83-FA9B-4138-ABE7-5A3B62CD098D}"/>
              </a:ext>
            </a:extLst>
          </p:cNvPr>
          <p:cNvSpPr txBox="1"/>
          <p:nvPr/>
        </p:nvSpPr>
        <p:spPr>
          <a:xfrm>
            <a:off x="7730837" y="443427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Q&amp;A</a:t>
            </a:r>
            <a:endParaRPr lang="ko-KR" altLang="en-US" sz="3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DA49FC-4BDE-49AF-A37C-B8898C2FC1EF}"/>
              </a:ext>
            </a:extLst>
          </p:cNvPr>
          <p:cNvSpPr txBox="1"/>
          <p:nvPr/>
        </p:nvSpPr>
        <p:spPr>
          <a:xfrm>
            <a:off x="7730837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최종 결과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F79303-4944-4FE5-809F-D1FFF6372825}"/>
              </a:ext>
            </a:extLst>
          </p:cNvPr>
          <p:cNvSpPr txBox="1"/>
          <p:nvPr/>
        </p:nvSpPr>
        <p:spPr>
          <a:xfrm>
            <a:off x="7730837" y="183204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데이터 정리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4F0D9-1F41-4A85-A5C4-6FFC9CC12A2F}"/>
              </a:ext>
            </a:extLst>
          </p:cNvPr>
          <p:cNvSpPr txBox="1"/>
          <p:nvPr/>
        </p:nvSpPr>
        <p:spPr>
          <a:xfrm>
            <a:off x="2916383" y="44342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진행 내용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E4EAF2-D18E-4789-86EC-9C70C2FE2D10}"/>
              </a:ext>
            </a:extLst>
          </p:cNvPr>
          <p:cNvSpPr txBox="1"/>
          <p:nvPr/>
        </p:nvSpPr>
        <p:spPr>
          <a:xfrm>
            <a:off x="2916383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중간 발표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1E3C23-083A-4344-9539-75DDE1F7945F}"/>
              </a:ext>
            </a:extLst>
          </p:cNvPr>
          <p:cNvSpPr txBox="1"/>
          <p:nvPr/>
        </p:nvSpPr>
        <p:spPr>
          <a:xfrm>
            <a:off x="2916383" y="1832049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84104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93FCE2-7AC8-4872-8E36-BB1F63B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71" y="1300901"/>
            <a:ext cx="6667500" cy="5019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62EA0-8D5F-4E7F-81F3-C49F6ACFD670}"/>
              </a:ext>
            </a:extLst>
          </p:cNvPr>
          <p:cNvSpPr txBox="1"/>
          <p:nvPr/>
        </p:nvSpPr>
        <p:spPr>
          <a:xfrm>
            <a:off x="714098" y="86070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매출액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2C476-2430-451E-A847-25FBB0EB5D6A}"/>
              </a:ext>
            </a:extLst>
          </p:cNvPr>
          <p:cNvSpPr txBox="1"/>
          <p:nvPr/>
        </p:nvSpPr>
        <p:spPr>
          <a:xfrm>
            <a:off x="403412" y="2487299"/>
            <a:ext cx="2734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꾸준히 하락하던 </a:t>
            </a:r>
            <a:endParaRPr lang="en-US" altLang="ko-KR" sz="1600" b="1" dirty="0"/>
          </a:p>
          <a:p>
            <a:r>
              <a:rPr lang="ko-KR" altLang="en-US" sz="1600" b="1" dirty="0"/>
              <a:t>전반 도서 매출액과 달리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꽤나 큰 폭의 상승률의</a:t>
            </a:r>
            <a:endParaRPr lang="en-US" altLang="ko-KR" sz="1600" b="1" dirty="0"/>
          </a:p>
          <a:p>
            <a:r>
              <a:rPr lang="ko-KR" altLang="en-US" sz="1600" b="1" dirty="0"/>
              <a:t>전자책 매출액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7665E-B689-4782-BDF1-FDFC8959CDE3}"/>
              </a:ext>
            </a:extLst>
          </p:cNvPr>
          <p:cNvSpPr txBox="1"/>
          <p:nvPr/>
        </p:nvSpPr>
        <p:spPr>
          <a:xfrm>
            <a:off x="714098" y="612286"/>
            <a:ext cx="317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시장 가능성 여론에 영향을 끼친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8AC0C-D798-471E-BB9F-03D60756AC19}"/>
              </a:ext>
            </a:extLst>
          </p:cNvPr>
          <p:cNvSpPr txBox="1"/>
          <p:nvPr/>
        </p:nvSpPr>
        <p:spPr>
          <a:xfrm>
            <a:off x="9726706" y="4172665"/>
            <a:ext cx="23218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하지만 그에 비해 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2019</a:t>
            </a:r>
            <a:r>
              <a:rPr lang="ko-KR" altLang="en-US" sz="1600" b="1" dirty="0"/>
              <a:t>년도에 발표된 </a:t>
            </a:r>
            <a:endParaRPr lang="en-US" altLang="ko-KR" sz="1600" b="1" dirty="0"/>
          </a:p>
          <a:p>
            <a:r>
              <a:rPr lang="ko-KR" altLang="en-US" sz="1600" b="1" dirty="0"/>
              <a:t>매출액 증가율은 </a:t>
            </a:r>
            <a:endParaRPr lang="en-US" altLang="ko-KR" sz="1600" b="1" dirty="0"/>
          </a:p>
          <a:p>
            <a:r>
              <a:rPr lang="ko-KR" altLang="en-US" sz="1600" b="1" dirty="0"/>
              <a:t>큰 변화 없음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195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93FCE2-7AC8-4872-8E36-BB1F63B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71" y="1300901"/>
            <a:ext cx="6667500" cy="5019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62EA0-8D5F-4E7F-81F3-C49F6ACFD670}"/>
              </a:ext>
            </a:extLst>
          </p:cNvPr>
          <p:cNvSpPr txBox="1"/>
          <p:nvPr/>
        </p:nvSpPr>
        <p:spPr>
          <a:xfrm>
            <a:off x="714098" y="86070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매출액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E4DC88-9E51-4C85-83F6-6A266ED56556}"/>
              </a:ext>
            </a:extLst>
          </p:cNvPr>
          <p:cNvSpPr/>
          <p:nvPr/>
        </p:nvSpPr>
        <p:spPr>
          <a:xfrm>
            <a:off x="6506338" y="1116622"/>
            <a:ext cx="2598809" cy="5019675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2C476-2430-451E-A847-25FBB0EB5D6A}"/>
              </a:ext>
            </a:extLst>
          </p:cNvPr>
          <p:cNvSpPr txBox="1"/>
          <p:nvPr/>
        </p:nvSpPr>
        <p:spPr>
          <a:xfrm>
            <a:off x="9650240" y="1748036"/>
            <a:ext cx="24160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하지만 사실</a:t>
            </a:r>
            <a:endParaRPr lang="en-US" altLang="ko-KR" sz="2000" b="1" dirty="0"/>
          </a:p>
          <a:p>
            <a:r>
              <a:rPr lang="ko-KR" altLang="en-US" sz="2000" b="1" dirty="0"/>
              <a:t>전년도 대비 </a:t>
            </a:r>
            <a:endParaRPr lang="en-US" altLang="ko-KR" sz="2000" b="1" dirty="0"/>
          </a:p>
          <a:p>
            <a:r>
              <a:rPr lang="ko-KR" altLang="en-US" sz="2000" b="1" dirty="0"/>
              <a:t>전자책 매출액은</a:t>
            </a:r>
            <a:endParaRPr lang="en-US" altLang="ko-KR" sz="2000" b="1" dirty="0"/>
          </a:p>
          <a:p>
            <a:r>
              <a:rPr lang="ko-KR" altLang="en-US" sz="2000" b="1" dirty="0"/>
              <a:t>증가된 매출액 유지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93CF5-1CB5-4023-8E33-3F7DFF27CA98}"/>
              </a:ext>
            </a:extLst>
          </p:cNvPr>
          <p:cNvSpPr txBox="1"/>
          <p:nvPr/>
        </p:nvSpPr>
        <p:spPr>
          <a:xfrm>
            <a:off x="9650240" y="3626459"/>
            <a:ext cx="2416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75000"/>
                  </a:schemeClr>
                </a:solidFill>
              </a:rPr>
              <a:t>플랫폼의 다양화로</a:t>
            </a:r>
            <a:endParaRPr lang="en-US" altLang="ko-KR" sz="16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2">
                    <a:lumMod val="75000"/>
                  </a:schemeClr>
                </a:solidFill>
              </a:rPr>
              <a:t>소비층 분산되었음에도</a:t>
            </a:r>
            <a:endParaRPr lang="en-US" altLang="ko-KR" sz="1600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2">
                    <a:lumMod val="75000"/>
                  </a:schemeClr>
                </a:solidFill>
              </a:rPr>
              <a:t>일정 매출액이 </a:t>
            </a:r>
            <a:endParaRPr lang="en-US" altLang="ko-KR" sz="16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2">
                    <a:lumMod val="75000"/>
                  </a:schemeClr>
                </a:solidFill>
              </a:rPr>
              <a:t>확보된 결과</a:t>
            </a:r>
          </a:p>
        </p:txBody>
      </p:sp>
    </p:spTree>
    <p:extLst>
      <p:ext uri="{BB962C8B-B14F-4D97-AF65-F5344CB8AC3E}">
        <p14:creationId xmlns:p14="http://schemas.microsoft.com/office/powerpoint/2010/main" val="85098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B73E0D-667F-4D07-BF63-CAC06F92C759}"/>
              </a:ext>
            </a:extLst>
          </p:cNvPr>
          <p:cNvGrpSpPr/>
          <p:nvPr/>
        </p:nvGrpSpPr>
        <p:grpSpPr>
          <a:xfrm>
            <a:off x="1619813" y="1870521"/>
            <a:ext cx="8364114" cy="864298"/>
            <a:chOff x="1281546" y="1774202"/>
            <a:chExt cx="8364114" cy="8642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121558-83AB-45F1-8F19-4F15A6C8840C}"/>
                </a:ext>
              </a:extLst>
            </p:cNvPr>
            <p:cNvSpPr txBox="1"/>
            <p:nvPr/>
          </p:nvSpPr>
          <p:spPr>
            <a:xfrm>
              <a:off x="2882270" y="1774202"/>
              <a:ext cx="6763390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출판 생태계가 정말 도서정가제에 달려있을까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</a:p>
          </p:txBody>
        </p:sp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A4ACAB46-6256-419A-9ACD-B85B1A9BCF9E}"/>
                </a:ext>
              </a:extLst>
            </p:cNvPr>
            <p:cNvSpPr txBox="1">
              <a:spLocks/>
            </p:cNvSpPr>
            <p:nvPr/>
          </p:nvSpPr>
          <p:spPr>
            <a:xfrm>
              <a:off x="1281546" y="1774202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9CB426-6249-49B1-9347-6FA88658C95F}"/>
              </a:ext>
            </a:extLst>
          </p:cNvPr>
          <p:cNvGrpSpPr/>
          <p:nvPr/>
        </p:nvGrpSpPr>
        <p:grpSpPr>
          <a:xfrm>
            <a:off x="1315012" y="3193756"/>
            <a:ext cx="9312862" cy="864298"/>
            <a:chOff x="1281545" y="3429000"/>
            <a:chExt cx="9312862" cy="864298"/>
          </a:xfrm>
        </p:grpSpPr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F1853BDC-267C-4DCE-A13F-33FDF3E00841}"/>
                </a:ext>
              </a:extLst>
            </p:cNvPr>
            <p:cNvSpPr txBox="1">
              <a:spLocks/>
            </p:cNvSpPr>
            <p:nvPr/>
          </p:nvSpPr>
          <p:spPr>
            <a:xfrm>
              <a:off x="1281545" y="3429000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13023-AEC7-4BF6-96F2-A049EB08D5A8}"/>
                </a:ext>
              </a:extLst>
            </p:cNvPr>
            <p:cNvSpPr txBox="1"/>
            <p:nvPr/>
          </p:nvSpPr>
          <p:spPr>
            <a:xfrm>
              <a:off x="2189542" y="3429000"/>
              <a:ext cx="840486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소비 시장의 흐름은 도서정가제에 영향을 어떻게 받았는가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3B5762-883A-4D43-A626-8E630CE3D781}"/>
              </a:ext>
            </a:extLst>
          </p:cNvPr>
          <p:cNvGrpSpPr/>
          <p:nvPr/>
        </p:nvGrpSpPr>
        <p:grpSpPr>
          <a:xfrm>
            <a:off x="2127759" y="4462205"/>
            <a:ext cx="8097891" cy="864298"/>
            <a:chOff x="2118966" y="4849066"/>
            <a:chExt cx="8097891" cy="864298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F16F51BC-AF63-4A51-83AF-A3D4D1D596DA}"/>
                </a:ext>
              </a:extLst>
            </p:cNvPr>
            <p:cNvSpPr txBox="1">
              <a:spLocks/>
            </p:cNvSpPr>
            <p:nvPr/>
          </p:nvSpPr>
          <p:spPr>
            <a:xfrm>
              <a:off x="2118966" y="4849066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0B8DAB-46D9-4C79-9264-9CACCC67798E}"/>
                </a:ext>
              </a:extLst>
            </p:cNvPr>
            <p:cNvSpPr txBox="1"/>
            <p:nvPr/>
          </p:nvSpPr>
          <p:spPr>
            <a:xfrm>
              <a:off x="3030274" y="4849066"/>
              <a:ext cx="7186583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예상 분석이 일치했을 경우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다음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대응방안 추론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F6F6B3-A249-42C4-AC49-C2DAE72D888C}"/>
              </a:ext>
            </a:extLst>
          </p:cNvPr>
          <p:cNvGrpSpPr/>
          <p:nvPr/>
        </p:nvGrpSpPr>
        <p:grpSpPr>
          <a:xfrm>
            <a:off x="3965808" y="5177595"/>
            <a:ext cx="4604735" cy="646331"/>
            <a:chOff x="2602111" y="5147395"/>
            <a:chExt cx="4604735" cy="64633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DEFB1D-1AFD-4A77-86BC-88B24814B530}"/>
                </a:ext>
              </a:extLst>
            </p:cNvPr>
            <p:cNvGrpSpPr/>
            <p:nvPr/>
          </p:nvGrpSpPr>
          <p:grpSpPr>
            <a:xfrm>
              <a:off x="2602111" y="5189777"/>
              <a:ext cx="346838" cy="332509"/>
              <a:chOff x="2338875" y="3297382"/>
              <a:chExt cx="606966" cy="581891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D2F9DD4-2454-4FC2-A79C-2F998A11BF2E}"/>
                  </a:ext>
                </a:extLst>
              </p:cNvPr>
              <p:cNvCxnSpPr/>
              <p:nvPr/>
            </p:nvCxnSpPr>
            <p:spPr>
              <a:xfrm>
                <a:off x="2347566" y="3297382"/>
                <a:ext cx="0" cy="581891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244BFDE-11A3-484C-A56F-BFFC13FF4B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875" y="3865418"/>
                <a:ext cx="606966" cy="0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3A33B6-1502-4343-B40E-606AE0B8F1A8}"/>
                </a:ext>
              </a:extLst>
            </p:cNvPr>
            <p:cNvSpPr txBox="1"/>
            <p:nvPr/>
          </p:nvSpPr>
          <p:spPr>
            <a:xfrm>
              <a:off x="2948949" y="5147395"/>
              <a:ext cx="4257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PageRank </a:t>
              </a:r>
              <a:r>
                <a:rPr lang="ko-KR" altLang="en-US" dirty="0"/>
                <a:t>알고리즘 이용한 </a:t>
              </a:r>
              <a:endParaRPr lang="en-US" altLang="ko-KR" dirty="0"/>
            </a:p>
            <a:p>
              <a:r>
                <a:rPr lang="en-US" altLang="ko-KR" dirty="0"/>
                <a:t>Deep Node Ranking </a:t>
              </a:r>
              <a:r>
                <a:rPr lang="ko-KR" altLang="en-US" dirty="0"/>
                <a:t>시스템 구축 도전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598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00065 -0.125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16 L 0.00078 -0.062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5E07DE-9AF0-4D2F-9E10-AB83EE1E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785937"/>
            <a:ext cx="9210675" cy="383857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8AE2791-B24A-422A-BBDA-89AE5AA93A16}"/>
              </a:ext>
            </a:extLst>
          </p:cNvPr>
          <p:cNvSpPr txBox="1">
            <a:spLocks/>
          </p:cNvSpPr>
          <p:nvPr/>
        </p:nvSpPr>
        <p:spPr>
          <a:xfrm>
            <a:off x="725194" y="1009607"/>
            <a:ext cx="5818482" cy="7048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Deep Node Ranking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AF31ED-13E5-4EAC-B8BB-C38D1ED44EE3}"/>
              </a:ext>
            </a:extLst>
          </p:cNvPr>
          <p:cNvSpPr txBox="1">
            <a:spLocks/>
          </p:cNvSpPr>
          <p:nvPr/>
        </p:nvSpPr>
        <p:spPr>
          <a:xfrm>
            <a:off x="1305795" y="5052733"/>
            <a:ext cx="2328640" cy="8946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↑</a:t>
            </a:r>
            <a:endParaRPr lang="en-US" altLang="ko-KR" sz="16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진행 사항 </a:t>
            </a:r>
            <a:r>
              <a:rPr lang="en-US" altLang="ko-KR" sz="16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3 </a:t>
            </a:r>
            <a:r>
              <a:rPr lang="ko-KR" altLang="en-US" sz="16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의 시작</a:t>
            </a:r>
          </a:p>
        </p:txBody>
      </p:sp>
    </p:spTree>
    <p:extLst>
      <p:ext uri="{BB962C8B-B14F-4D97-AF65-F5344CB8AC3E}">
        <p14:creationId xmlns:p14="http://schemas.microsoft.com/office/powerpoint/2010/main" val="283618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508F70-BE19-4C8E-A37E-BDEE85F2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90" y="915992"/>
            <a:ext cx="3369856" cy="53636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F3A7BD-A6B1-49AA-A880-A5AD002B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99" y="915992"/>
            <a:ext cx="3444152" cy="5363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F5EBA8-E7D8-417E-A56A-24FFB1DB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346" y="915991"/>
            <a:ext cx="3377223" cy="5363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79A48-53D5-4049-8D73-77F22741ABD8}"/>
              </a:ext>
            </a:extLst>
          </p:cNvPr>
          <p:cNvSpPr txBox="1"/>
          <p:nvPr/>
        </p:nvSpPr>
        <p:spPr>
          <a:xfrm>
            <a:off x="2945897" y="1625374"/>
            <a:ext cx="655179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출판 여론 </a:t>
            </a:r>
            <a:r>
              <a:rPr lang="ko-KR" altLang="en-US" sz="4000" b="1" dirty="0">
                <a:solidFill>
                  <a:srgbClr val="FF0000"/>
                </a:solidFill>
              </a:rPr>
              <a:t>신뢰도</a:t>
            </a:r>
            <a:r>
              <a:rPr lang="ko-KR" altLang="en-US" sz="4000" b="1" dirty="0"/>
              <a:t> 문제 발생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18B91-5FA6-4807-8FE2-EB149B96BA76}"/>
              </a:ext>
            </a:extLst>
          </p:cNvPr>
          <p:cNvSpPr txBox="1"/>
          <p:nvPr/>
        </p:nvSpPr>
        <p:spPr>
          <a:xfrm>
            <a:off x="2689416" y="2643539"/>
            <a:ext cx="706475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미리 수집했던 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출판업계 측 발표자료 </a:t>
            </a:r>
            <a:endParaRPr lang="en-US" altLang="ko-KR" sz="2800" b="1" dirty="0"/>
          </a:p>
          <a:p>
            <a:pPr algn="ctr"/>
            <a:r>
              <a:rPr lang="ko-KR" altLang="en-US" sz="4000" b="1" dirty="0"/>
              <a:t>여론 및 설문조사 </a:t>
            </a:r>
            <a:r>
              <a:rPr lang="ko-KR" altLang="en-US" sz="4000" b="1" dirty="0">
                <a:solidFill>
                  <a:srgbClr val="FF0000"/>
                </a:solidFill>
              </a:rPr>
              <a:t>데이터 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60665-AE04-4588-8D57-50DB43F386C0}"/>
              </a:ext>
            </a:extLst>
          </p:cNvPr>
          <p:cNvSpPr txBox="1"/>
          <p:nvPr/>
        </p:nvSpPr>
        <p:spPr>
          <a:xfrm>
            <a:off x="1324462" y="4523479"/>
            <a:ext cx="9794669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리얼미터</a:t>
            </a:r>
            <a:r>
              <a:rPr lang="ko-KR" altLang="en-US" sz="4000" b="1" dirty="0"/>
              <a:t> 발표 보도자료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→ 데이터양 부족 → 계획 수정 필요성↑</a:t>
            </a:r>
            <a:r>
              <a:rPr lang="en-US" altLang="ko-KR" sz="4000" b="1" dirty="0"/>
              <a:t>.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9490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E1D221-23D6-4B76-9821-A80E3A5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301" y="1744289"/>
            <a:ext cx="6044911" cy="51137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2947A8-FDF4-4594-B249-A83DCD55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492" y="950336"/>
            <a:ext cx="2125364" cy="51137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95981E-DA31-40BB-84D7-76930A43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747" y="929554"/>
            <a:ext cx="1970758" cy="25544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5A5053-D410-40AD-8A38-B1E9FE86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58" y="929554"/>
            <a:ext cx="1490343" cy="548380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FCC8FCD-71C9-4D1A-8F3D-0C405FD06119}"/>
              </a:ext>
            </a:extLst>
          </p:cNvPr>
          <p:cNvSpPr txBox="1">
            <a:spLocks/>
          </p:cNvSpPr>
          <p:nvPr/>
        </p:nvSpPr>
        <p:spPr>
          <a:xfrm>
            <a:off x="6206474" y="587752"/>
            <a:ext cx="5463268" cy="7388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구매 결정 요인 상관관계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DC0B82-72FE-4D07-9F7F-99E5AE0B8D63}"/>
              </a:ext>
            </a:extLst>
          </p:cNvPr>
          <p:cNvSpPr txBox="1">
            <a:spLocks/>
          </p:cNvSpPr>
          <p:nvPr/>
        </p:nvSpPr>
        <p:spPr>
          <a:xfrm>
            <a:off x="9925130" y="1326573"/>
            <a:ext cx="2003634" cy="51183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가중치 계산 </a:t>
            </a:r>
            <a:r>
              <a:rPr lang="en-US" altLang="ko-KR" sz="18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X</a:t>
            </a:r>
            <a:endParaRPr lang="ko-KR" altLang="en-US" sz="18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</p:txBody>
      </p:sp>
      <p:pic>
        <p:nvPicPr>
          <p:cNvPr id="3074" name="Picture 2" descr="upload.wikimedia.org/wikipedia/commons/thumb/0/...">
            <a:extLst>
              <a:ext uri="{FF2B5EF4-FFF2-40B4-BE49-F238E27FC236}">
                <a16:creationId xmlns:a16="http://schemas.microsoft.com/office/drawing/2014/main" id="{9574B40C-22D7-4D7F-86D0-C087756A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947" y="6218310"/>
            <a:ext cx="1009650" cy="39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43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F5B7F2D7-7A82-4D34-B19F-3AEB15B5BA7A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C534A848-2D30-4C57-9886-9377D84AC439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784DDD9-9557-4899-974E-C614DF28A4EA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EEDAA8B-CE6A-4FAA-8C0F-C207E2712EA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4C236ADD-A698-40B3-B5B1-EBAD884659D3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8131813E-8C0A-4E72-AF2D-DB9C903EA982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730837" y="443427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</a:rPr>
              <a:t>Q&amp;A</a:t>
            </a:r>
            <a:endParaRPr lang="ko-KR" alt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76F638-58B4-4CB5-847A-876ACABB5B21}"/>
              </a:ext>
            </a:extLst>
          </p:cNvPr>
          <p:cNvSpPr txBox="1"/>
          <p:nvPr/>
        </p:nvSpPr>
        <p:spPr>
          <a:xfrm>
            <a:off x="7730837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최종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16E35-DD3B-44DC-9C7C-098365036C5E}"/>
              </a:ext>
            </a:extLst>
          </p:cNvPr>
          <p:cNvSpPr txBox="1"/>
          <p:nvPr/>
        </p:nvSpPr>
        <p:spPr>
          <a:xfrm>
            <a:off x="2916383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중간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9C61CE-B612-4DEA-AE15-0353C51B70E7}"/>
              </a:ext>
            </a:extLst>
          </p:cNvPr>
          <p:cNvSpPr txBox="1"/>
          <p:nvPr/>
        </p:nvSpPr>
        <p:spPr>
          <a:xfrm>
            <a:off x="2916383" y="1832049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2ED24-5A5E-4D55-BF6F-13F4CB6AFF53}"/>
              </a:ext>
            </a:extLst>
          </p:cNvPr>
          <p:cNvSpPr txBox="1"/>
          <p:nvPr/>
        </p:nvSpPr>
        <p:spPr>
          <a:xfrm>
            <a:off x="7633852" y="1790484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데이터 정리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401CE-D0D0-407D-9DB5-90E2CBE99157}"/>
              </a:ext>
            </a:extLst>
          </p:cNvPr>
          <p:cNvSpPr txBox="1"/>
          <p:nvPr/>
        </p:nvSpPr>
        <p:spPr>
          <a:xfrm>
            <a:off x="2916383" y="44342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진행 내용</a:t>
            </a:r>
          </a:p>
        </p:txBody>
      </p:sp>
    </p:spTree>
    <p:extLst>
      <p:ext uri="{BB962C8B-B14F-4D97-AF65-F5344CB8AC3E}">
        <p14:creationId xmlns:p14="http://schemas.microsoft.com/office/powerpoint/2010/main" val="367853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] 패키지 생성과 import">
            <a:extLst>
              <a:ext uri="{FF2B5EF4-FFF2-40B4-BE49-F238E27FC236}">
                <a16:creationId xmlns:a16="http://schemas.microsoft.com/office/drawing/2014/main" id="{65A060E0-ED86-404F-AD45-D8CCD8C63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1" t="19579" r="36846" b="19579"/>
          <a:stretch/>
        </p:blipFill>
        <p:spPr bwMode="auto">
          <a:xfrm>
            <a:off x="10252272" y="1198439"/>
            <a:ext cx="964680" cy="11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EA9282-98C4-49AF-A2E7-72FCE1C3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6" y="1343060"/>
            <a:ext cx="5810192" cy="48056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E41AA0-3938-49E7-A338-DDD5304F3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08" y="2672465"/>
            <a:ext cx="5869096" cy="21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9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652206-1E86-479B-9223-E304FF34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44" y="1108365"/>
            <a:ext cx="7495912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6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9491E-5826-41B2-A697-E34FD41C9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97" y="782491"/>
            <a:ext cx="6805815" cy="5618309"/>
          </a:xfrm>
          <a:prstGeom prst="rect">
            <a:avLst/>
          </a:prstGeom>
        </p:spPr>
      </p:pic>
      <p:pic>
        <p:nvPicPr>
          <p:cNvPr id="5" name="Picture 2" descr="R (프로그래밍 언어) - 위키백과, 우리 모두의 백과사전">
            <a:extLst>
              <a:ext uri="{FF2B5EF4-FFF2-40B4-BE49-F238E27FC236}">
                <a16:creationId xmlns:a16="http://schemas.microsoft.com/office/drawing/2014/main" id="{73F72ECB-96E2-4307-AED8-5FC117329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7" y="892753"/>
            <a:ext cx="1034329" cy="8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2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F5B7F2D7-7A82-4D34-B19F-3AEB15B5BA7A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C534A848-2D30-4C57-9886-9377D84AC439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784DDD9-9557-4899-974E-C614DF28A4EA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EEDAA8B-CE6A-4FAA-8C0F-C207E2712EA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4C236ADD-A698-40B3-B5B1-EBAD884659D3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8131813E-8C0A-4E72-AF2D-DB9C903EA982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730837" y="443427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</a:rPr>
              <a:t>Q&amp;A</a:t>
            </a:r>
            <a:endParaRPr lang="ko-KR" alt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76F638-58B4-4CB5-847A-876ACABB5B21}"/>
              </a:ext>
            </a:extLst>
          </p:cNvPr>
          <p:cNvSpPr txBox="1"/>
          <p:nvPr/>
        </p:nvSpPr>
        <p:spPr>
          <a:xfrm>
            <a:off x="7730837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최종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16E35-DD3B-44DC-9C7C-098365036C5E}"/>
              </a:ext>
            </a:extLst>
          </p:cNvPr>
          <p:cNvSpPr txBox="1"/>
          <p:nvPr/>
        </p:nvSpPr>
        <p:spPr>
          <a:xfrm>
            <a:off x="2916383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중간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9C61CE-B612-4DEA-AE15-0353C51B70E7}"/>
              </a:ext>
            </a:extLst>
          </p:cNvPr>
          <p:cNvSpPr txBox="1"/>
          <p:nvPr/>
        </p:nvSpPr>
        <p:spPr>
          <a:xfrm>
            <a:off x="2916383" y="1832049"/>
            <a:ext cx="1724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CDE67A-FD71-45FF-BC7C-EC1E6346073D}"/>
              </a:ext>
            </a:extLst>
          </p:cNvPr>
          <p:cNvSpPr txBox="1"/>
          <p:nvPr/>
        </p:nvSpPr>
        <p:spPr>
          <a:xfrm>
            <a:off x="7730837" y="183204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데이터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8E97-85EA-4BD5-9D21-AF6F18E6743B}"/>
              </a:ext>
            </a:extLst>
          </p:cNvPr>
          <p:cNvSpPr txBox="1"/>
          <p:nvPr/>
        </p:nvSpPr>
        <p:spPr>
          <a:xfrm>
            <a:off x="2916383" y="44342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진행 내용</a:t>
            </a:r>
          </a:p>
        </p:txBody>
      </p:sp>
    </p:spTree>
    <p:extLst>
      <p:ext uri="{BB962C8B-B14F-4D97-AF65-F5344CB8AC3E}">
        <p14:creationId xmlns:p14="http://schemas.microsoft.com/office/powerpoint/2010/main" val="3121801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181357-7815-48FC-BE4D-5601F3620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46" y="1275074"/>
            <a:ext cx="6958436" cy="49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F5B7F2D7-7A82-4D34-B19F-3AEB15B5BA7A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C534A848-2D30-4C57-9886-9377D84AC439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784DDD9-9557-4899-974E-C614DF28A4EA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EEDAA8B-CE6A-4FAA-8C0F-C207E2712EA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4C236ADD-A698-40B3-B5B1-EBAD884659D3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8131813E-8C0A-4E72-AF2D-DB9C903EA982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730837" y="443427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</a:rPr>
              <a:t>Q&amp;A</a:t>
            </a:r>
            <a:endParaRPr lang="ko-KR" alt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76F638-58B4-4CB5-847A-876ACABB5B21}"/>
              </a:ext>
            </a:extLst>
          </p:cNvPr>
          <p:cNvSpPr txBox="1"/>
          <p:nvPr/>
        </p:nvSpPr>
        <p:spPr>
          <a:xfrm>
            <a:off x="7675417" y="313316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최종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16E35-DD3B-44DC-9C7C-098365036C5E}"/>
              </a:ext>
            </a:extLst>
          </p:cNvPr>
          <p:cNvSpPr txBox="1"/>
          <p:nvPr/>
        </p:nvSpPr>
        <p:spPr>
          <a:xfrm>
            <a:off x="2916383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중간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9C61CE-B612-4DEA-AE15-0353C51B70E7}"/>
              </a:ext>
            </a:extLst>
          </p:cNvPr>
          <p:cNvSpPr txBox="1"/>
          <p:nvPr/>
        </p:nvSpPr>
        <p:spPr>
          <a:xfrm>
            <a:off x="2916383" y="1832049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E39D8-81CC-4871-BC95-B77A44A487FE}"/>
              </a:ext>
            </a:extLst>
          </p:cNvPr>
          <p:cNvSpPr txBox="1"/>
          <p:nvPr/>
        </p:nvSpPr>
        <p:spPr>
          <a:xfrm>
            <a:off x="7730837" y="183204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데이터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CE96B-C005-469B-9754-7541845A774D}"/>
              </a:ext>
            </a:extLst>
          </p:cNvPr>
          <p:cNvSpPr txBox="1"/>
          <p:nvPr/>
        </p:nvSpPr>
        <p:spPr>
          <a:xfrm>
            <a:off x="2916383" y="44342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진행 내용</a:t>
            </a:r>
          </a:p>
        </p:txBody>
      </p:sp>
    </p:spTree>
    <p:extLst>
      <p:ext uri="{BB962C8B-B14F-4D97-AF65-F5344CB8AC3E}">
        <p14:creationId xmlns:p14="http://schemas.microsoft.com/office/powerpoint/2010/main" val="258121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DF2BCD-6635-4257-B303-47BC5DCDDD78}"/>
              </a:ext>
            </a:extLst>
          </p:cNvPr>
          <p:cNvGrpSpPr/>
          <p:nvPr/>
        </p:nvGrpSpPr>
        <p:grpSpPr>
          <a:xfrm>
            <a:off x="1439570" y="1900973"/>
            <a:ext cx="8364114" cy="864298"/>
            <a:chOff x="1281546" y="1774202"/>
            <a:chExt cx="8364114" cy="8642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75A563-0246-4874-834A-1913357F1936}"/>
                </a:ext>
              </a:extLst>
            </p:cNvPr>
            <p:cNvSpPr txBox="1"/>
            <p:nvPr/>
          </p:nvSpPr>
          <p:spPr>
            <a:xfrm>
              <a:off x="2882270" y="1774202"/>
              <a:ext cx="6763390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출판 생태계가 정말 도서정가제에 달려있을까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</a:p>
          </p:txBody>
        </p:sp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C6E7573E-1BA6-412C-8D9C-4BFD5F715A1B}"/>
                </a:ext>
              </a:extLst>
            </p:cNvPr>
            <p:cNvSpPr txBox="1">
              <a:spLocks/>
            </p:cNvSpPr>
            <p:nvPr/>
          </p:nvSpPr>
          <p:spPr>
            <a:xfrm>
              <a:off x="1281546" y="1774202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5CFB65-EA9F-452E-9843-A8E629B0A71C}"/>
              </a:ext>
            </a:extLst>
          </p:cNvPr>
          <p:cNvGrpSpPr/>
          <p:nvPr/>
        </p:nvGrpSpPr>
        <p:grpSpPr>
          <a:xfrm>
            <a:off x="1439570" y="3928169"/>
            <a:ext cx="9312862" cy="864298"/>
            <a:chOff x="1281545" y="3429000"/>
            <a:chExt cx="9312862" cy="864298"/>
          </a:xfrm>
        </p:grpSpPr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3818DFBC-43DA-460D-8FA6-3452BB59C139}"/>
                </a:ext>
              </a:extLst>
            </p:cNvPr>
            <p:cNvSpPr txBox="1">
              <a:spLocks/>
            </p:cNvSpPr>
            <p:nvPr/>
          </p:nvSpPr>
          <p:spPr>
            <a:xfrm>
              <a:off x="1281545" y="3429000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160636-5B13-49BF-A083-D952600EB833}"/>
                </a:ext>
              </a:extLst>
            </p:cNvPr>
            <p:cNvSpPr txBox="1"/>
            <p:nvPr/>
          </p:nvSpPr>
          <p:spPr>
            <a:xfrm>
              <a:off x="2189542" y="3429000"/>
              <a:ext cx="840486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소비 시장의 흐름은 도서정가제에 영향을 어떻게 받았는가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4541F6-1A1A-49A5-8324-59D1B490D6F9}"/>
              </a:ext>
            </a:extLst>
          </p:cNvPr>
          <p:cNvSpPr txBox="1"/>
          <p:nvPr/>
        </p:nvSpPr>
        <p:spPr>
          <a:xfrm>
            <a:off x="2810454" y="2765271"/>
            <a:ext cx="106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YES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8D40A-590B-4192-98AE-F860B2D8D420}"/>
              </a:ext>
            </a:extLst>
          </p:cNvPr>
          <p:cNvSpPr txBox="1"/>
          <p:nvPr/>
        </p:nvSpPr>
        <p:spPr>
          <a:xfrm>
            <a:off x="1702940" y="4727930"/>
            <a:ext cx="9774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시행 직후</a:t>
            </a:r>
            <a:r>
              <a:rPr lang="ko-KR" altLang="en-US" dirty="0">
                <a:solidFill>
                  <a:srgbClr val="FF0000"/>
                </a:solidFill>
              </a:rPr>
              <a:t> 소비자 판매액 축소 소규모 출판사들은 크게 위축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큰 출판사만 겨우 규모 유지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이후로도 회복세는 보이지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오히려 소규모 전자 출판사들이 생겨나며</a:t>
            </a:r>
            <a:r>
              <a:rPr lang="en-US" altLang="ko-KR" dirty="0"/>
              <a:t>, </a:t>
            </a:r>
            <a:r>
              <a:rPr lang="ko-KR" altLang="en-US" dirty="0"/>
              <a:t>도서정가제와 관련된 인식이 없었던 전자책이 눈에 띄는 성장세를 보임</a:t>
            </a:r>
            <a:r>
              <a:rPr lang="en-US" altLang="ko-KR" dirty="0"/>
              <a:t>. </a:t>
            </a:r>
            <a:r>
              <a:rPr lang="ko-KR" altLang="en-US" dirty="0"/>
              <a:t>→ 이 오해로 인한 논란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전자책은 이미 도서정가제를 따르고 있었음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33231-0C96-4FF5-B176-88DE827949B2}"/>
              </a:ext>
            </a:extLst>
          </p:cNvPr>
          <p:cNvSpPr txBox="1"/>
          <p:nvPr/>
        </p:nvSpPr>
        <p:spPr>
          <a:xfrm>
            <a:off x="4037052" y="2719104"/>
            <a:ext cx="5652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도서 </a:t>
            </a:r>
            <a:r>
              <a:rPr lang="ko-KR" altLang="en-US" sz="2000" dirty="0" err="1"/>
              <a:t>정가제</a:t>
            </a:r>
            <a:r>
              <a:rPr lang="ko-KR" altLang="en-US" sz="2000" dirty="0"/>
              <a:t> 이전의 출판 시장은 </a:t>
            </a:r>
            <a:r>
              <a:rPr lang="ko-KR" altLang="en-US" sz="2000" dirty="0">
                <a:solidFill>
                  <a:srgbClr val="FF0000"/>
                </a:solidFill>
              </a:rPr>
              <a:t>가파른 하락세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/>
              <a:t>하락세를 잠시</a:t>
            </a:r>
            <a:r>
              <a:rPr lang="ko-KR" altLang="en-US" sz="2000" dirty="0">
                <a:solidFill>
                  <a:srgbClr val="FF0000"/>
                </a:solidFill>
              </a:rPr>
              <a:t> 늦춰주는 역할</a:t>
            </a:r>
          </a:p>
        </p:txBody>
      </p:sp>
    </p:spTree>
    <p:extLst>
      <p:ext uri="{BB962C8B-B14F-4D97-AF65-F5344CB8AC3E}">
        <p14:creationId xmlns:p14="http://schemas.microsoft.com/office/powerpoint/2010/main" val="172428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46A1FB-3770-4A0D-ABE2-2722157FC48F}"/>
              </a:ext>
            </a:extLst>
          </p:cNvPr>
          <p:cNvGrpSpPr/>
          <p:nvPr/>
        </p:nvGrpSpPr>
        <p:grpSpPr>
          <a:xfrm>
            <a:off x="2170879" y="2634901"/>
            <a:ext cx="8097891" cy="864298"/>
            <a:chOff x="2118966" y="4849066"/>
            <a:chExt cx="8097891" cy="864298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1984A3D1-A9D2-46B5-91A6-2988FDE11B9B}"/>
                </a:ext>
              </a:extLst>
            </p:cNvPr>
            <p:cNvSpPr txBox="1">
              <a:spLocks/>
            </p:cNvSpPr>
            <p:nvPr/>
          </p:nvSpPr>
          <p:spPr>
            <a:xfrm>
              <a:off x="2118966" y="4849066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E4AD88-FFBC-4C22-B7BE-FC448B16B95F}"/>
                </a:ext>
              </a:extLst>
            </p:cNvPr>
            <p:cNvSpPr txBox="1"/>
            <p:nvPr/>
          </p:nvSpPr>
          <p:spPr>
            <a:xfrm>
              <a:off x="3030274" y="4849066"/>
              <a:ext cx="7186583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예상 분석이 일치했을 경우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다음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대응방안 추론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D2CEEE-F1A3-4C83-999E-AAB9BACE08A0}"/>
              </a:ext>
            </a:extLst>
          </p:cNvPr>
          <p:cNvGrpSpPr/>
          <p:nvPr/>
        </p:nvGrpSpPr>
        <p:grpSpPr>
          <a:xfrm>
            <a:off x="4008928" y="3350291"/>
            <a:ext cx="4604735" cy="646331"/>
            <a:chOff x="2602111" y="5147395"/>
            <a:chExt cx="4604735" cy="6463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B724299-ACB3-43BD-93D4-E3DD26D8C7CC}"/>
                </a:ext>
              </a:extLst>
            </p:cNvPr>
            <p:cNvGrpSpPr/>
            <p:nvPr/>
          </p:nvGrpSpPr>
          <p:grpSpPr>
            <a:xfrm>
              <a:off x="2602111" y="5189777"/>
              <a:ext cx="346838" cy="332509"/>
              <a:chOff x="2338875" y="3297382"/>
              <a:chExt cx="606966" cy="581891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B7C0A96-64FE-4EEF-91E6-D11ABFF35296}"/>
                  </a:ext>
                </a:extLst>
              </p:cNvPr>
              <p:cNvCxnSpPr/>
              <p:nvPr/>
            </p:nvCxnSpPr>
            <p:spPr>
              <a:xfrm>
                <a:off x="2347566" y="3297382"/>
                <a:ext cx="0" cy="581891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FD26AF4-FF19-4691-99DE-014C3CAF45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8875" y="3865418"/>
                <a:ext cx="606966" cy="0"/>
              </a:xfrm>
              <a:prstGeom prst="line">
                <a:avLst/>
              </a:prstGeom>
              <a:ln w="22225" cmpd="sng">
                <a:solidFill>
                  <a:srgbClr val="D946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300CFA-70C0-46DC-BA83-CEB459C9982D}"/>
                </a:ext>
              </a:extLst>
            </p:cNvPr>
            <p:cNvSpPr txBox="1"/>
            <p:nvPr/>
          </p:nvSpPr>
          <p:spPr>
            <a:xfrm>
              <a:off x="2948949" y="5147395"/>
              <a:ext cx="4257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PageRank </a:t>
              </a:r>
              <a:r>
                <a:rPr lang="ko-KR" altLang="en-US" dirty="0"/>
                <a:t>알고리즘 이용한 </a:t>
              </a:r>
              <a:endParaRPr lang="en-US" altLang="ko-KR" dirty="0"/>
            </a:p>
            <a:p>
              <a:r>
                <a:rPr lang="en-US" altLang="ko-KR" dirty="0"/>
                <a:t>Deep Node Ranking </a:t>
              </a:r>
              <a:r>
                <a:rPr lang="ko-KR" altLang="en-US" dirty="0"/>
                <a:t>시스템 구축 도전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6E48DD-C0E6-4BBD-8327-62B1EFA7D7E3}"/>
              </a:ext>
            </a:extLst>
          </p:cNvPr>
          <p:cNvCxnSpPr>
            <a:cxnSpLocks/>
          </p:cNvCxnSpPr>
          <p:nvPr/>
        </p:nvCxnSpPr>
        <p:spPr>
          <a:xfrm>
            <a:off x="3368655" y="1476375"/>
            <a:ext cx="5499120" cy="3686176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2CF8F3-5617-457C-A232-4BDCF6E26015}"/>
              </a:ext>
            </a:extLst>
          </p:cNvPr>
          <p:cNvCxnSpPr>
            <a:cxnSpLocks/>
          </p:cNvCxnSpPr>
          <p:nvPr/>
        </p:nvCxnSpPr>
        <p:spPr>
          <a:xfrm flipV="1">
            <a:off x="3368655" y="1476375"/>
            <a:ext cx="5265390" cy="3686176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842EB5-D135-4B64-A778-2C40E4735D76}"/>
              </a:ext>
            </a:extLst>
          </p:cNvPr>
          <p:cNvSpPr txBox="1"/>
          <p:nvPr/>
        </p:nvSpPr>
        <p:spPr>
          <a:xfrm>
            <a:off x="3951823" y="5487143"/>
            <a:ext cx="4314001" cy="602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C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프로젝트 최종 목표 도달 실패</a:t>
            </a:r>
          </a:p>
        </p:txBody>
      </p:sp>
    </p:spTree>
    <p:extLst>
      <p:ext uri="{BB962C8B-B14F-4D97-AF65-F5344CB8AC3E}">
        <p14:creationId xmlns:p14="http://schemas.microsoft.com/office/powerpoint/2010/main" val="328835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F5B7F2D7-7A82-4D34-B19F-3AEB15B5BA7A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C534A848-2D30-4C57-9886-9377D84AC439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784DDD9-9557-4899-974E-C614DF28A4EA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EEDAA8B-CE6A-4FAA-8C0F-C207E2712EA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4C236ADD-A698-40B3-B5B1-EBAD884659D3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8131813E-8C0A-4E72-AF2D-DB9C903EA982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744692" y="4337293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Q&amp;A</a:t>
            </a:r>
            <a:endParaRPr lang="ko-KR" altLang="en-US" sz="40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76F638-58B4-4CB5-847A-876ACABB5B21}"/>
              </a:ext>
            </a:extLst>
          </p:cNvPr>
          <p:cNvSpPr txBox="1"/>
          <p:nvPr/>
        </p:nvSpPr>
        <p:spPr>
          <a:xfrm>
            <a:off x="7730837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최종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16E35-DD3B-44DC-9C7C-098365036C5E}"/>
              </a:ext>
            </a:extLst>
          </p:cNvPr>
          <p:cNvSpPr txBox="1"/>
          <p:nvPr/>
        </p:nvSpPr>
        <p:spPr>
          <a:xfrm>
            <a:off x="2916383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중간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9C61CE-B612-4DEA-AE15-0353C51B70E7}"/>
              </a:ext>
            </a:extLst>
          </p:cNvPr>
          <p:cNvSpPr txBox="1"/>
          <p:nvPr/>
        </p:nvSpPr>
        <p:spPr>
          <a:xfrm>
            <a:off x="2916383" y="1832049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4B9AB-47BF-4F61-9A02-EF233EE26794}"/>
              </a:ext>
            </a:extLst>
          </p:cNvPr>
          <p:cNvSpPr txBox="1"/>
          <p:nvPr/>
        </p:nvSpPr>
        <p:spPr>
          <a:xfrm>
            <a:off x="7730837" y="183204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데이터 정리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228DF-B264-4126-A957-857C8A66F3AC}"/>
              </a:ext>
            </a:extLst>
          </p:cNvPr>
          <p:cNvSpPr txBox="1"/>
          <p:nvPr/>
        </p:nvSpPr>
        <p:spPr>
          <a:xfrm>
            <a:off x="2916383" y="44342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진행 내용</a:t>
            </a:r>
          </a:p>
        </p:txBody>
      </p:sp>
    </p:spTree>
    <p:extLst>
      <p:ext uri="{BB962C8B-B14F-4D97-AF65-F5344CB8AC3E}">
        <p14:creationId xmlns:p14="http://schemas.microsoft.com/office/powerpoint/2010/main" val="1883909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20436" y="527293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Q&amp;A</a:t>
            </a:r>
            <a:endParaRPr lang="ko-KR" altLang="en-US" sz="9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816A3-7889-4485-8FC3-C8B2FF4E7E8C}"/>
              </a:ext>
            </a:extLst>
          </p:cNvPr>
          <p:cNvSpPr txBox="1"/>
          <p:nvPr/>
        </p:nvSpPr>
        <p:spPr>
          <a:xfrm>
            <a:off x="1306696" y="2305578"/>
            <a:ext cx="9417963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교수님 질문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 17page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드라마 인기로 전자책 매출이 일어난 것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위험한 논리 점프 주의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E64780B-83C4-45C7-8777-3DFED88BB35C}"/>
              </a:ext>
            </a:extLst>
          </p:cNvPr>
          <p:cNvSpPr txBox="1">
            <a:spLocks/>
          </p:cNvSpPr>
          <p:nvPr/>
        </p:nvSpPr>
        <p:spPr>
          <a:xfrm>
            <a:off x="1686757" y="3808521"/>
            <a:ext cx="8478175" cy="258868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데이터 시각화로 보여주지 못한 파트이기에 교수님이 하신 말씀이 옳습니다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하지만 드라마 제목은 사실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매체에서 미디어 믹스를 시도한 여러 프로그램 중에 </a:t>
            </a:r>
            <a:r>
              <a:rPr lang="ko-KR" altLang="en-US" sz="1400" dirty="0" err="1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웹소설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웹툰 기반임이 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기사로 많이 나와서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확실하게 알려졌던 유명한 드라마가 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2016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년 상영임을 알려주어</a:t>
            </a:r>
            <a:endParaRPr lang="en-US" altLang="ko-KR" sz="14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쉽게 언급도가 올라갔었음을 쉽게 이해시키기 위한 일종의 예시였고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실제 논리를 도출하게 된 순서는 반대였습니다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총 매출액 상승 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-&gt;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종이책은 상승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X -&gt;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전자책 매출액이 상승 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전자책 시장 평가도 상승 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-&gt;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발전 가능성 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향후 투자계획 데이터 수치 동반 상승 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ea typeface="HY견고딕" panose="02030600000101010101" pitchFamily="18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왜지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? -&gt; (2016,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미디어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전자책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웹소설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 …)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등의 키워드를 조합 검색 도출한 것입니다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뒷장 이어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6CFFE-4756-4784-93DC-1CEC85DAF0A0}"/>
              </a:ext>
            </a:extLst>
          </p:cNvPr>
          <p:cNvSpPr txBox="1"/>
          <p:nvPr/>
        </p:nvSpPr>
        <p:spPr>
          <a:xfrm>
            <a:off x="917224" y="4138158"/>
            <a:ext cx="545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A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7052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20436" y="527293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Q&amp;A</a:t>
            </a:r>
            <a:endParaRPr lang="ko-KR" altLang="en-US" sz="9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AB5E6B-D416-4543-9C3B-54128911198D}"/>
              </a:ext>
            </a:extLst>
          </p:cNvPr>
          <p:cNvGrpSpPr/>
          <p:nvPr/>
        </p:nvGrpSpPr>
        <p:grpSpPr>
          <a:xfrm>
            <a:off x="720436" y="2510251"/>
            <a:ext cx="11136880" cy="4152440"/>
            <a:chOff x="720436" y="2510251"/>
            <a:chExt cx="11136880" cy="41524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D1866C-C51E-4662-B112-E49AFC212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436" y="2510251"/>
              <a:ext cx="4813984" cy="384153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0C9FFAD-0EFC-41F6-BAB7-384F98C99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852" y="2653032"/>
              <a:ext cx="6113464" cy="35559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FC890C-D149-4387-B15B-7C273B0ADAC0}"/>
                </a:ext>
              </a:extLst>
            </p:cNvPr>
            <p:cNvSpPr txBox="1"/>
            <p:nvPr/>
          </p:nvSpPr>
          <p:spPr>
            <a:xfrm>
              <a:off x="2080738" y="6262581"/>
              <a:ext cx="2419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2016</a:t>
              </a:r>
              <a:r>
                <a:rPr lang="ko-KR" altLang="en-US" sz="2000" b="1" dirty="0"/>
                <a:t>년 발표</a:t>
              </a:r>
              <a:r>
                <a:rPr lang="en-US" altLang="ko-KR" sz="2000" b="1" dirty="0"/>
                <a:t>(2015)</a:t>
              </a:r>
              <a:endParaRPr lang="ko-KR" altLang="en-US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420C9-54BA-4210-A165-B110E5377CDC}"/>
                </a:ext>
              </a:extLst>
            </p:cNvPr>
            <p:cNvSpPr txBox="1"/>
            <p:nvPr/>
          </p:nvSpPr>
          <p:spPr>
            <a:xfrm>
              <a:off x="7590958" y="6262581"/>
              <a:ext cx="2419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2017</a:t>
              </a:r>
              <a:r>
                <a:rPr lang="ko-KR" altLang="en-US" sz="2000" b="1" dirty="0"/>
                <a:t>년 발표</a:t>
              </a:r>
              <a:r>
                <a:rPr lang="en-US" altLang="ko-KR" sz="2000" b="1" dirty="0"/>
                <a:t>(2016)</a:t>
              </a:r>
              <a:endParaRPr lang="ko-KR" altLang="en-US" sz="2000" b="1" dirty="0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CE25EEB2-4418-49CE-9F8C-600979D42323}"/>
              </a:ext>
            </a:extLst>
          </p:cNvPr>
          <p:cNvSpPr txBox="1">
            <a:spLocks/>
          </p:cNvSpPr>
          <p:nvPr/>
        </p:nvSpPr>
        <p:spPr>
          <a:xfrm>
            <a:off x="4324829" y="326589"/>
            <a:ext cx="7332954" cy="222168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아래는 전자책 매출액을 확인하던 과정에서 추출했던 표와 글 데이터의 일부입니다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사실 매출액이나 이익률이 증가했음을 확인했던 이후에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정확하게 데이터를 마저 취합하려 했으나 연도별 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영업이익률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계산에 필요한 모든 데이터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정확한 매출액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지출액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의 존재 여부가 연도별로 달라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최종적으로 데이터로 시각화 자료에서 빼게 되었습니다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사람들의 인식률과 연관이 있는 사회기여도는 시간 부족으로 아예 데이터 시각화 시도를 할 엄두조차도 못했으므로 교수님이 지적하신 바와 같이 위험한 논리 도출이 맞습니다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조언 감사합니다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가르쳐 주신대로 꼼꼼하게 찾아서 노력해보겠습니다</a:t>
            </a:r>
            <a:r>
              <a:rPr lang="en-US" altLang="ko-KR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+mn-lt"/>
                <a:ea typeface="HY견고딕" panose="0203060000010101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lt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67194-2444-4E69-A47C-6EF33EBB7B1D}"/>
              </a:ext>
            </a:extLst>
          </p:cNvPr>
          <p:cNvSpPr txBox="1"/>
          <p:nvPr/>
        </p:nvSpPr>
        <p:spPr>
          <a:xfrm>
            <a:off x="3779487" y="70026"/>
            <a:ext cx="545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A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39303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0F158BD-6934-4EE1-A508-68BFEB23C23A}"/>
              </a:ext>
            </a:extLst>
          </p:cNvPr>
          <p:cNvSpPr txBox="1">
            <a:spLocks/>
          </p:cNvSpPr>
          <p:nvPr/>
        </p:nvSpPr>
        <p:spPr>
          <a:xfrm>
            <a:off x="6206837" y="2653968"/>
            <a:ext cx="4876800" cy="9828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Thank You.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21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983CD0-938C-46A0-BDFF-94D3CEF56786}"/>
              </a:ext>
            </a:extLst>
          </p:cNvPr>
          <p:cNvSpPr txBox="1"/>
          <p:nvPr/>
        </p:nvSpPr>
        <p:spPr>
          <a:xfrm>
            <a:off x="2656075" y="2100848"/>
            <a:ext cx="6603091" cy="194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도서정가제로 인한 시장 상황 빅데이터를 분석하여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한컴 윤고딕 230"/>
              <a:ea typeface="한컴 윤고딕 230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향후 출판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/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문화 업계의 시장 변화 예측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(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DNR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) </a:t>
            </a:r>
          </a:p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해당 법안의 개정 방향</a:t>
            </a:r>
            <a:r>
              <a:rPr lang="ko-KR" altLang="en-US" sz="2000" kern="0" dirty="0">
                <a:solidFill>
                  <a:srgbClr val="000000"/>
                </a:solidFill>
                <a:latin typeface="한컴 윤고딕 230"/>
                <a:ea typeface="한컴 윤고딕 230"/>
              </a:rPr>
              <a:t>과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 윤고딕 230"/>
                <a:ea typeface="한컴 윤고딕 230"/>
              </a:rPr>
              <a:t>대응 방안 추론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0C0D9-95F6-4E28-8337-965B0E4445CA}"/>
              </a:ext>
            </a:extLst>
          </p:cNvPr>
          <p:cNvSpPr txBox="1"/>
          <p:nvPr/>
        </p:nvSpPr>
        <p:spPr>
          <a:xfrm>
            <a:off x="2656075" y="3901608"/>
            <a:ext cx="44230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각 측의 주장 정리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여론 조사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주장에 대한 근거 빅데이터로 확인</a:t>
            </a:r>
            <a:endParaRPr lang="en-US" altLang="ko-KR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F25962-E465-4E52-9F28-AD518F6008F9}"/>
              </a:ext>
            </a:extLst>
          </p:cNvPr>
          <p:cNvSpPr/>
          <p:nvPr/>
        </p:nvSpPr>
        <p:spPr>
          <a:xfrm>
            <a:off x="1785937" y="1650616"/>
            <a:ext cx="8620125" cy="4342487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745042-BEB9-44B9-95C9-23F0E8D9A9A7}"/>
              </a:ext>
            </a:extLst>
          </p:cNvPr>
          <p:cNvSpPr txBox="1"/>
          <p:nvPr/>
        </p:nvSpPr>
        <p:spPr>
          <a:xfrm>
            <a:off x="2208400" y="1347686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5360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0B9E7-E373-4506-B7FF-1357BD203C52}"/>
              </a:ext>
            </a:extLst>
          </p:cNvPr>
          <p:cNvSpPr txBox="1"/>
          <p:nvPr/>
        </p:nvSpPr>
        <p:spPr>
          <a:xfrm>
            <a:off x="2365661" y="2042219"/>
            <a:ext cx="6362704" cy="101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현행 도서정가제는 출판 생태계를 지킴과 동시에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소비 시장을 축소시킨다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6531A-8411-4AF8-B36E-63717FE099A9}"/>
              </a:ext>
            </a:extLst>
          </p:cNvPr>
          <p:cNvSpPr txBox="1"/>
          <p:nvPr/>
        </p:nvSpPr>
        <p:spPr>
          <a:xfrm>
            <a:off x="2337950" y="4715376"/>
            <a:ext cx="5796281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형태가 다양해진 시장 변화에 맞추어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도서정가제를 유지하되 완화해야 한다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1558FF-F4C6-4A89-9027-B67E7B035E0A}"/>
              </a:ext>
            </a:extLst>
          </p:cNvPr>
          <p:cNvSpPr/>
          <p:nvPr/>
        </p:nvSpPr>
        <p:spPr>
          <a:xfrm>
            <a:off x="1666875" y="1734463"/>
            <a:ext cx="8620125" cy="1694537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83CD-0FDE-47B9-9EC7-0EA0C4378CB9}"/>
              </a:ext>
            </a:extLst>
          </p:cNvPr>
          <p:cNvSpPr txBox="1"/>
          <p:nvPr/>
        </p:nvSpPr>
        <p:spPr>
          <a:xfrm>
            <a:off x="1905000" y="1189281"/>
            <a:ext cx="1838325" cy="684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800" b="1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 분석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8B641E-6ED0-405C-9C3D-0BEBC79D0CA2}"/>
              </a:ext>
            </a:extLst>
          </p:cNvPr>
          <p:cNvSpPr/>
          <p:nvPr/>
        </p:nvSpPr>
        <p:spPr>
          <a:xfrm>
            <a:off x="1666874" y="4346470"/>
            <a:ext cx="8620125" cy="1694537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97191-D0E9-4218-8A0F-48F6D21A9C92}"/>
              </a:ext>
            </a:extLst>
          </p:cNvPr>
          <p:cNvSpPr txBox="1"/>
          <p:nvPr/>
        </p:nvSpPr>
        <p:spPr>
          <a:xfrm>
            <a:off x="1844903" y="3910620"/>
            <a:ext cx="3142734" cy="684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개정 및 대응 방안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9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A13A0-AD1F-4BFE-8E46-8E37062F1B7B}"/>
              </a:ext>
            </a:extLst>
          </p:cNvPr>
          <p:cNvSpPr txBox="1"/>
          <p:nvPr/>
        </p:nvSpPr>
        <p:spPr>
          <a:xfrm>
            <a:off x="2365660" y="2042219"/>
            <a:ext cx="7138557" cy="101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도서정가제가 유지되는 경우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(=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예상 분석이 일치하는 경우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),</a:t>
            </a:r>
          </a:p>
          <a:p>
            <a:pPr fontAlgn="base">
              <a:lnSpc>
                <a:spcPct val="16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출판물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소비 시장의 확대와 성장을 위한 홍보 예측 모델 구축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72F66-147F-49E0-8567-C3608E4B366F}"/>
              </a:ext>
            </a:extLst>
          </p:cNvPr>
          <p:cNvSpPr txBox="1"/>
          <p:nvPr/>
        </p:nvSpPr>
        <p:spPr>
          <a:xfrm>
            <a:off x="1919069" y="4284341"/>
            <a:ext cx="8222457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구매 결정 요인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(=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홍보 요인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과 각 상관 관계를 노드와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+mn-ea"/>
              </a:rPr>
              <a:t>엣지로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 표현하고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판매자의 투자 지표와 소비자의 인식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여론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 지표로 가중치를 계산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가중치 변화에 따른 판매량 변화 확인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5BB5EF-0AFF-47C7-A42D-95B22EFFD2BF}"/>
              </a:ext>
            </a:extLst>
          </p:cNvPr>
          <p:cNvSpPr/>
          <p:nvPr/>
        </p:nvSpPr>
        <p:spPr>
          <a:xfrm>
            <a:off x="1666875" y="1734463"/>
            <a:ext cx="8620125" cy="1694537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0EC1E-3062-45CE-B27A-C770CF8C2182}"/>
              </a:ext>
            </a:extLst>
          </p:cNvPr>
          <p:cNvSpPr txBox="1"/>
          <p:nvPr/>
        </p:nvSpPr>
        <p:spPr>
          <a:xfrm>
            <a:off x="1905000" y="1189281"/>
            <a:ext cx="1838325" cy="684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800" b="1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목표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B2F53B-C7FF-499E-BCE7-7767FB6216FB}"/>
              </a:ext>
            </a:extLst>
          </p:cNvPr>
          <p:cNvSpPr/>
          <p:nvPr/>
        </p:nvSpPr>
        <p:spPr>
          <a:xfrm>
            <a:off x="1666874" y="3974182"/>
            <a:ext cx="8620125" cy="2038691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2A3F3-8048-4074-A3C0-5BD34F5CB173}"/>
              </a:ext>
            </a:extLst>
          </p:cNvPr>
          <p:cNvSpPr txBox="1"/>
          <p:nvPr/>
        </p:nvSpPr>
        <p:spPr>
          <a:xfrm>
            <a:off x="2126672" y="3485519"/>
            <a:ext cx="1009133" cy="684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방법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74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F5B7F2D7-7A82-4D34-B19F-3AEB15B5BA7A}"/>
              </a:ext>
            </a:extLst>
          </p:cNvPr>
          <p:cNvSpPr txBox="1">
            <a:spLocks/>
          </p:cNvSpPr>
          <p:nvPr/>
        </p:nvSpPr>
        <p:spPr>
          <a:xfrm>
            <a:off x="1281546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C534A848-2D30-4C57-9886-9377D84AC439}"/>
              </a:ext>
            </a:extLst>
          </p:cNvPr>
          <p:cNvSpPr txBox="1">
            <a:spLocks/>
          </p:cNvSpPr>
          <p:nvPr/>
        </p:nvSpPr>
        <p:spPr>
          <a:xfrm>
            <a:off x="1281546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784DDD9-9557-4899-974E-C614DF28A4EA}"/>
              </a:ext>
            </a:extLst>
          </p:cNvPr>
          <p:cNvSpPr txBox="1">
            <a:spLocks/>
          </p:cNvSpPr>
          <p:nvPr/>
        </p:nvSpPr>
        <p:spPr>
          <a:xfrm>
            <a:off x="1281546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EEDAA8B-CE6A-4FAA-8C0F-C207E2712EAB}"/>
              </a:ext>
            </a:extLst>
          </p:cNvPr>
          <p:cNvSpPr txBox="1">
            <a:spLocks/>
          </p:cNvSpPr>
          <p:nvPr/>
        </p:nvSpPr>
        <p:spPr>
          <a:xfrm>
            <a:off x="6096000" y="1774202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4C236ADD-A698-40B3-B5B1-EBAD884659D3}"/>
              </a:ext>
            </a:extLst>
          </p:cNvPr>
          <p:cNvSpPr txBox="1">
            <a:spLocks/>
          </p:cNvSpPr>
          <p:nvPr/>
        </p:nvSpPr>
        <p:spPr>
          <a:xfrm>
            <a:off x="6096000" y="3062675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8131813E-8C0A-4E72-AF2D-DB9C903EA982}"/>
              </a:ext>
            </a:extLst>
          </p:cNvPr>
          <p:cNvSpPr txBox="1">
            <a:spLocks/>
          </p:cNvSpPr>
          <p:nvPr/>
        </p:nvSpPr>
        <p:spPr>
          <a:xfrm>
            <a:off x="6096000" y="4351148"/>
            <a:ext cx="609599" cy="864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4800" dirty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CCD00-D1B3-420A-B1B5-C4AAA63197A6}"/>
              </a:ext>
            </a:extLst>
          </p:cNvPr>
          <p:cNvSpPr txBox="1"/>
          <p:nvPr/>
        </p:nvSpPr>
        <p:spPr>
          <a:xfrm>
            <a:off x="7730837" y="443427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</a:rPr>
              <a:t>Q&amp;A</a:t>
            </a:r>
            <a:endParaRPr lang="ko-KR" alt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76F638-58B4-4CB5-847A-876ACABB5B21}"/>
              </a:ext>
            </a:extLst>
          </p:cNvPr>
          <p:cNvSpPr txBox="1"/>
          <p:nvPr/>
        </p:nvSpPr>
        <p:spPr>
          <a:xfrm>
            <a:off x="7730837" y="313316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최종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16E35-DD3B-44DC-9C7C-098365036C5E}"/>
              </a:ext>
            </a:extLst>
          </p:cNvPr>
          <p:cNvSpPr txBox="1"/>
          <p:nvPr/>
        </p:nvSpPr>
        <p:spPr>
          <a:xfrm>
            <a:off x="2847110" y="313316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중간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9C61CE-B612-4DEA-AE15-0353C51B70E7}"/>
              </a:ext>
            </a:extLst>
          </p:cNvPr>
          <p:cNvSpPr txBox="1"/>
          <p:nvPr/>
        </p:nvSpPr>
        <p:spPr>
          <a:xfrm>
            <a:off x="2916383" y="1832049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4AE82-433A-4893-A33F-53608C47FFBA}"/>
              </a:ext>
            </a:extLst>
          </p:cNvPr>
          <p:cNvSpPr txBox="1"/>
          <p:nvPr/>
        </p:nvSpPr>
        <p:spPr>
          <a:xfrm>
            <a:off x="7730837" y="183204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데이터 정리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FD918-E2A1-4E06-82B7-322855A744D7}"/>
              </a:ext>
            </a:extLst>
          </p:cNvPr>
          <p:cNvSpPr txBox="1"/>
          <p:nvPr/>
        </p:nvSpPr>
        <p:spPr>
          <a:xfrm>
            <a:off x="2916383" y="44342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</a:rPr>
              <a:t>진행 내용</a:t>
            </a:r>
          </a:p>
        </p:txBody>
      </p:sp>
    </p:spTree>
    <p:extLst>
      <p:ext uri="{BB962C8B-B14F-4D97-AF65-F5344CB8AC3E}">
        <p14:creationId xmlns:p14="http://schemas.microsoft.com/office/powerpoint/2010/main" val="335381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E084BC-B594-4C98-9BF7-CDB21A6B938A}"/>
              </a:ext>
            </a:extLst>
          </p:cNvPr>
          <p:cNvGrpSpPr/>
          <p:nvPr/>
        </p:nvGrpSpPr>
        <p:grpSpPr>
          <a:xfrm>
            <a:off x="1589040" y="2727770"/>
            <a:ext cx="8364114" cy="864298"/>
            <a:chOff x="1281546" y="1774202"/>
            <a:chExt cx="8364114" cy="8642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255365-6CB6-4DE9-8F48-676138F5FCB4}"/>
                </a:ext>
              </a:extLst>
            </p:cNvPr>
            <p:cNvSpPr txBox="1"/>
            <p:nvPr/>
          </p:nvSpPr>
          <p:spPr>
            <a:xfrm>
              <a:off x="2882270" y="1774202"/>
              <a:ext cx="6763390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출판 생태계가 정말 도서정가제에 달려있을까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</a:p>
          </p:txBody>
        </p:sp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BD5A90A2-4EF2-4478-A9F2-EFF17358EE53}"/>
                </a:ext>
              </a:extLst>
            </p:cNvPr>
            <p:cNvSpPr txBox="1">
              <a:spLocks/>
            </p:cNvSpPr>
            <p:nvPr/>
          </p:nvSpPr>
          <p:spPr>
            <a:xfrm>
              <a:off x="1281546" y="1774202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AC3AF7-177D-445A-9D91-28FA82F71731}"/>
              </a:ext>
            </a:extLst>
          </p:cNvPr>
          <p:cNvGrpSpPr/>
          <p:nvPr/>
        </p:nvGrpSpPr>
        <p:grpSpPr>
          <a:xfrm>
            <a:off x="1589039" y="4465695"/>
            <a:ext cx="9312862" cy="864298"/>
            <a:chOff x="1281545" y="3429000"/>
            <a:chExt cx="9312862" cy="864298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93FC0BBC-669A-49AA-AC0A-B28E09BEC87A}"/>
                </a:ext>
              </a:extLst>
            </p:cNvPr>
            <p:cNvSpPr txBox="1">
              <a:spLocks/>
            </p:cNvSpPr>
            <p:nvPr/>
          </p:nvSpPr>
          <p:spPr>
            <a:xfrm>
              <a:off x="1281545" y="3429000"/>
              <a:ext cx="609599" cy="864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1C37F7-00ED-4D02-A591-83DB0B7A09A5}"/>
                </a:ext>
              </a:extLst>
            </p:cNvPr>
            <p:cNvSpPr txBox="1"/>
            <p:nvPr/>
          </p:nvSpPr>
          <p:spPr>
            <a:xfrm>
              <a:off x="2189542" y="3429000"/>
              <a:ext cx="840486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소비 시장의 흐름은 도서정가제에 영향을 어떻게 받았는가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9DFF57-F00C-4856-8C71-C8117E867B0E}"/>
              </a:ext>
            </a:extLst>
          </p:cNvPr>
          <p:cNvSpPr txBox="1"/>
          <p:nvPr/>
        </p:nvSpPr>
        <p:spPr>
          <a:xfrm>
            <a:off x="2497036" y="2061273"/>
            <a:ext cx="7736413" cy="2508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출판 업계 주장 </a:t>
            </a:r>
            <a:r>
              <a:rPr lang="en-US" altLang="ko-KR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= “</a:t>
            </a:r>
            <a:r>
              <a:rPr lang="ko-KR" altLang="en-US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출판 시장이 버티고 있는 건 현행 도서정가제 덕분”</a:t>
            </a:r>
            <a:endParaRPr lang="en-US" altLang="ko-KR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indent="0" algn="ctr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indent="0" algn="ctr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indent="0" algn="ctr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소비자의 주장 </a:t>
            </a:r>
            <a:r>
              <a:rPr lang="en-US" altLang="ko-KR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= “</a:t>
            </a:r>
            <a:r>
              <a:rPr lang="ko-KR" altLang="en-US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시장 축소는 높아진 가격으로 인해 소비가 줄어 발생 ” </a:t>
            </a:r>
          </a:p>
        </p:txBody>
      </p:sp>
    </p:spTree>
    <p:extLst>
      <p:ext uri="{BB962C8B-B14F-4D97-AF65-F5344CB8AC3E}">
        <p14:creationId xmlns:p14="http://schemas.microsoft.com/office/powerpoint/2010/main" val="84018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213A31-95D0-4826-844C-3D048FBD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55" y="1083381"/>
            <a:ext cx="9030543" cy="5184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BB5B4-BFAD-48D3-BD54-8899A1AE51F6}"/>
              </a:ext>
            </a:extLst>
          </p:cNvPr>
          <p:cNvSpPr txBox="1"/>
          <p:nvPr/>
        </p:nvSpPr>
        <p:spPr>
          <a:xfrm>
            <a:off x="422687" y="539113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쟁점 분류</a:t>
            </a:r>
          </a:p>
        </p:txBody>
      </p:sp>
    </p:spTree>
    <p:extLst>
      <p:ext uri="{BB962C8B-B14F-4D97-AF65-F5344CB8AC3E}">
        <p14:creationId xmlns:p14="http://schemas.microsoft.com/office/powerpoint/2010/main" val="330233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1070</Words>
  <Application>Microsoft Office PowerPoint</Application>
  <PresentationFormat>와이드스크린</PresentationFormat>
  <Paragraphs>367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HY견고딕</vt:lpstr>
      <vt:lpstr>맑은 고딕</vt:lpstr>
      <vt:lpstr>한컴 윤고딕 230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 project -도서정가제로 인한                    시장상황 분석</dc:title>
  <dc:creator>최 영진</dc:creator>
  <cp:lastModifiedBy>최 영진</cp:lastModifiedBy>
  <cp:revision>94</cp:revision>
  <dcterms:created xsi:type="dcterms:W3CDTF">2020-11-11T14:00:13Z</dcterms:created>
  <dcterms:modified xsi:type="dcterms:W3CDTF">2021-04-09T14:29:55Z</dcterms:modified>
</cp:coreProperties>
</file>